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72" r:id="rId2"/>
    <p:sldId id="377" r:id="rId3"/>
    <p:sldId id="449" r:id="rId4"/>
    <p:sldId id="398" r:id="rId5"/>
    <p:sldId id="338" r:id="rId6"/>
    <p:sldId id="399" r:id="rId7"/>
    <p:sldId id="448" r:id="rId8"/>
    <p:sldId id="396" r:id="rId9"/>
    <p:sldId id="435" r:id="rId10"/>
    <p:sldId id="407" r:id="rId11"/>
    <p:sldId id="424" r:id="rId12"/>
    <p:sldId id="410" r:id="rId13"/>
    <p:sldId id="409" r:id="rId14"/>
    <p:sldId id="443" r:id="rId15"/>
    <p:sldId id="433" r:id="rId16"/>
    <p:sldId id="436" r:id="rId17"/>
    <p:sldId id="405" r:id="rId18"/>
    <p:sldId id="425" r:id="rId19"/>
    <p:sldId id="416" r:id="rId20"/>
    <p:sldId id="444" r:id="rId21"/>
    <p:sldId id="423" r:id="rId22"/>
    <p:sldId id="445" r:id="rId23"/>
    <p:sldId id="434" r:id="rId24"/>
    <p:sldId id="437" r:id="rId25"/>
    <p:sldId id="412" r:id="rId26"/>
    <p:sldId id="426" r:id="rId27"/>
    <p:sldId id="441" r:id="rId28"/>
    <p:sldId id="418" r:id="rId29"/>
    <p:sldId id="442" r:id="rId30"/>
    <p:sldId id="420" r:id="rId31"/>
    <p:sldId id="438" r:id="rId32"/>
    <p:sldId id="446" r:id="rId33"/>
    <p:sldId id="447" r:id="rId34"/>
    <p:sldId id="421" r:id="rId35"/>
    <p:sldId id="422" r:id="rId36"/>
    <p:sldId id="427" r:id="rId37"/>
    <p:sldId id="431" r:id="rId38"/>
    <p:sldId id="430" r:id="rId39"/>
    <p:sldId id="440" r:id="rId40"/>
    <p:sldId id="432" r:id="rId41"/>
    <p:sldId id="439" r:id="rId42"/>
    <p:sldId id="428" r:id="rId43"/>
    <p:sldId id="429" r:id="rId44"/>
    <p:sldId id="408" r:id="rId45"/>
    <p:sldId id="384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Wildfaier da Silva" initials="MWdS" lastIdx="2" clrIdx="0">
    <p:extLst>
      <p:ext uri="{19B8F6BF-5375-455C-9EA6-DF929625EA0E}">
        <p15:presenceInfo xmlns:p15="http://schemas.microsoft.com/office/powerpoint/2012/main" userId="S-1-5-21-1694574831-2701815030-435008600-35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38B"/>
    <a:srgbClr val="0066FF"/>
    <a:srgbClr val="6DC0FF"/>
    <a:srgbClr val="FFEAA7"/>
    <a:srgbClr val="C4D4BA"/>
    <a:srgbClr val="D1E9EB"/>
    <a:srgbClr val="C7E4E7"/>
    <a:srgbClr val="DAE4D4"/>
    <a:srgbClr val="CDEBD3"/>
    <a:srgbClr val="D2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68" autoAdjust="0"/>
    <p:restoredTop sz="95560" autoAdjust="0"/>
  </p:normalViewPr>
  <p:slideViewPr>
    <p:cSldViewPr>
      <p:cViewPr varScale="1">
        <p:scale>
          <a:sx n="73" d="100"/>
          <a:sy n="73" d="100"/>
        </p:scale>
        <p:origin x="9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376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58A929AB-7A5C-49F6-833C-042FB015B3CD}" type="datetimeFigureOut">
              <a:rPr lang="pt-BR"/>
              <a:pPr>
                <a:defRPr/>
              </a:pPr>
              <a:t>10/01/2017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53FFBFE-5D9F-4019-8593-38052AF07DE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922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 para editar os estilos do texto mestre</a:t>
            </a:r>
          </a:p>
          <a:p>
            <a:pPr lvl="1"/>
            <a:r>
              <a:rPr lang="en-US" noProof="0" smtClean="0"/>
              <a:t>Segundo nível</a:t>
            </a:r>
          </a:p>
          <a:p>
            <a:pPr lvl="2"/>
            <a:r>
              <a:rPr lang="en-US" noProof="0" smtClean="0"/>
              <a:t>Terceiro nível</a:t>
            </a:r>
          </a:p>
          <a:p>
            <a:pPr lvl="3"/>
            <a:r>
              <a:rPr lang="en-US" noProof="0" smtClean="0"/>
              <a:t>Quarto nível</a:t>
            </a:r>
          </a:p>
          <a:p>
            <a:pPr lvl="4"/>
            <a:r>
              <a:rPr lang="en-US" noProof="0" smtClean="0"/>
              <a:t>Quinto nível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6567819-CC79-41FA-A06B-C034B1FAE3B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2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Título 17"/>
          <p:cNvSpPr>
            <a:spLocks noGrp="1"/>
          </p:cNvSpPr>
          <p:nvPr>
            <p:ph type="title"/>
          </p:nvPr>
        </p:nvSpPr>
        <p:spPr>
          <a:xfrm>
            <a:off x="59308" y="4568428"/>
            <a:ext cx="9036496" cy="504056"/>
          </a:xfrm>
          <a:prstGeom prst="rect">
            <a:avLst/>
          </a:prstGeom>
        </p:spPr>
        <p:txBody>
          <a:bodyPr anchor="ctr"/>
          <a:lstStyle>
            <a:lvl1pPr>
              <a:defRPr sz="2000" b="1" i="1" spc="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8799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divisão da Apresen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644008" y="1772816"/>
            <a:ext cx="3888432" cy="1944216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17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4814537" y="3776638"/>
            <a:ext cx="4005935" cy="66047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i="1" baseline="0"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06974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Ún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280920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041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Único -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280920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4034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Amar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894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718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- Detalhe Cin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836712"/>
          </a:xfrm>
          <a:prstGeom prst="rect">
            <a:avLst/>
          </a:prstGeom>
        </p:spPr>
        <p:txBody>
          <a:bodyPr anchor="b"/>
          <a:lstStyle>
            <a:lvl1pPr algn="l">
              <a:defRPr sz="3600" b="1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0"/>
          </p:nvPr>
        </p:nvSpPr>
        <p:spPr>
          <a:xfrm>
            <a:off x="4932040" y="1124744"/>
            <a:ext cx="3888432" cy="504056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buFont typeface="Arial" pitchFamily="34" charset="0"/>
              <a:buChar char="•"/>
              <a:defRPr sz="1800" i="1">
                <a:latin typeface="Calibri" panose="020F0502020204030204" pitchFamily="34" charset="0"/>
              </a:defRPr>
            </a:lvl1pPr>
            <a:lvl2pPr marL="742950" indent="-28575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2pPr>
            <a:lvl3pPr marL="11430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3pPr>
            <a:lvl4pPr marL="16002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4pPr>
            <a:lvl5pPr marL="2057400" indent="-228600">
              <a:spcBef>
                <a:spcPts val="1200"/>
              </a:spcBef>
              <a:buFont typeface="Arial" pitchFamily="34" charset="0"/>
              <a:buChar char="•"/>
              <a:defRPr sz="1600" i="1">
                <a:latin typeface="Calibri" panose="020F0502020204030204" pitchFamily="34" charset="0"/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50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ctrTitle" hasCustomPrompt="1"/>
          </p:nvPr>
        </p:nvSpPr>
        <p:spPr>
          <a:xfrm>
            <a:off x="6372200" y="1268760"/>
            <a:ext cx="2664296" cy="872282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 lang="pt-BR" sz="3200" b="1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pt-BR" dirty="0" smtClean="0"/>
              <a:t>Obrigado!</a:t>
            </a:r>
            <a:endParaRPr lang="pt-BR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444208" y="2420888"/>
            <a:ext cx="2664296" cy="232945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None/>
              <a:defRPr sz="1800" b="1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dirty="0" smtClean="0"/>
              <a:t>Nome</a:t>
            </a:r>
          </a:p>
          <a:p>
            <a:r>
              <a:rPr lang="pt-BR" dirty="0" smtClean="0"/>
              <a:t>E-mail@cwi.com.br</a:t>
            </a:r>
          </a:p>
          <a:p>
            <a:r>
              <a:rPr lang="pt-BR" dirty="0" smtClean="0"/>
              <a:t>(51) 9999-9999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1202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 userDrawn="1"/>
        </p:nvSpPr>
        <p:spPr>
          <a:xfrm>
            <a:off x="8020544" y="6613756"/>
            <a:ext cx="1152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380FA9-2908-483B-8DEC-B29A0AC8D9F1}" type="slidenum">
              <a:rPr lang="pt-BR" sz="900" b="1" i="1" smtClean="0">
                <a:solidFill>
                  <a:schemeClr val="bg1">
                    <a:lumMod val="75000"/>
                  </a:schemeClr>
                </a:solidFill>
              </a:rPr>
              <a:pPr algn="r"/>
              <a:t>‹nº›</a:t>
            </a:fld>
            <a:endParaRPr lang="pt-BR" sz="9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4" r:id="rId2"/>
    <p:sldLayoutId id="2147484066" r:id="rId3"/>
    <p:sldLayoutId id="2147484089" r:id="rId4"/>
    <p:sldLayoutId id="2147484088" r:id="rId5"/>
    <p:sldLayoutId id="2147484090" r:id="rId6"/>
    <p:sldLayoutId id="2147484091" r:id="rId7"/>
    <p:sldLayoutId id="2147484075" r:id="rId8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briciorissetto/ORM-CommonMistake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logs.asp.net/mehfuzh/writing-custom-linq-provide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ORM: O que estamos fazendo errado?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9885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3312368"/>
          </a:xfrm>
        </p:spPr>
        <p:txBody>
          <a:bodyPr/>
          <a:lstStyle/>
          <a:p>
            <a:endParaRPr lang="pt-BR" sz="2400" i="0" dirty="0" smtClean="0"/>
          </a:p>
          <a:p>
            <a:endParaRPr lang="en-US" sz="2400" i="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" y="980727"/>
            <a:ext cx="7217090" cy="5483481"/>
          </a:xfrm>
          <a:prstGeom prst="rect">
            <a:avLst/>
          </a:prstGeom>
        </p:spPr>
      </p:pic>
      <p:pic>
        <p:nvPicPr>
          <p:cNvPr id="2052" name="Picture 4" descr="1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356" y="1161262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812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468052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pt-BR" sz="2400" dirty="0" err="1" smtClean="0"/>
              <a:t>Lazy</a:t>
            </a:r>
            <a:r>
              <a:rPr lang="pt-BR" sz="2400" dirty="0" smtClean="0"/>
              <a:t> </a:t>
            </a:r>
            <a:r>
              <a:rPr lang="pt-BR" sz="2400" dirty="0" err="1" smtClean="0"/>
              <a:t>Load</a:t>
            </a:r>
            <a:r>
              <a:rPr lang="pt-BR" sz="2400" i="0" dirty="0" smtClean="0"/>
              <a:t> habilitado.</a:t>
            </a:r>
          </a:p>
          <a:p>
            <a:r>
              <a:rPr lang="pt-BR" sz="2400" i="0" dirty="0" smtClean="0"/>
              <a:t>Consultas sem o uso do </a:t>
            </a:r>
            <a:r>
              <a:rPr lang="pt-BR" sz="2400" dirty="0" smtClean="0"/>
              <a:t>.Include() </a:t>
            </a:r>
            <a:r>
              <a:rPr lang="pt-BR" sz="2400" i="0" dirty="0" smtClean="0"/>
              <a:t>de entidades relacionadas.</a:t>
            </a:r>
          </a:p>
          <a:p>
            <a:r>
              <a:rPr lang="pt-BR" sz="2400" i="0" dirty="0" smtClean="0"/>
              <a:t>Cada acesso a uma entidade relacionada gerará uma nova consulta a base de dados.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r>
              <a:rPr lang="pt-BR" sz="2400" b="1" i="0" dirty="0" smtClean="0"/>
              <a:t>Resultado</a:t>
            </a:r>
            <a:r>
              <a:rPr lang="pt-BR" sz="2400" b="1" i="0" dirty="0"/>
              <a:t>:</a:t>
            </a:r>
          </a:p>
          <a:p>
            <a:r>
              <a:rPr lang="en-US" sz="2400" i="0" dirty="0" err="1" smtClean="0"/>
              <a:t>Múltiplos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acessos</a:t>
            </a:r>
            <a:r>
              <a:rPr lang="en-US" sz="2400" i="0" dirty="0" smtClean="0"/>
              <a:t> a base de dados que </a:t>
            </a:r>
            <a:r>
              <a:rPr lang="en-US" sz="2400" i="0" dirty="0" err="1" smtClean="0"/>
              <a:t>poderiam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evitados</a:t>
            </a:r>
            <a:r>
              <a:rPr lang="en-US" sz="2400" i="0" dirty="0" smtClean="0"/>
              <a:t>.</a:t>
            </a:r>
            <a:endParaRPr lang="en-US" sz="2400" i="0" dirty="0"/>
          </a:p>
          <a:p>
            <a:endParaRPr lang="pt-BR" sz="2400" i="0" dirty="0" smtClean="0"/>
          </a:p>
          <a:p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3787432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Com N+1, código gerando 20.001 consultas na base de dados para 10.000 registros retornados.</a:t>
            </a:r>
          </a:p>
          <a:p>
            <a:endParaRPr lang="en-US" sz="2400" i="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383730"/>
            <a:ext cx="8124658" cy="32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89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 – EF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Sem N+1, código gerando somente uma consulta na base de dados para 10.000 registros.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76872"/>
            <a:ext cx="819840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28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</a:t>
            </a:r>
            <a:r>
              <a:rPr lang="pt-BR" dirty="0" smtClean="0"/>
              <a:t>N+1 - </a:t>
            </a:r>
            <a:r>
              <a:rPr lang="pt-BR" dirty="0" err="1" smtClean="0"/>
              <a:t>NHibernate</a:t>
            </a:r>
            <a:endParaRPr lang="pt-BR" dirty="0"/>
          </a:p>
        </p:txBody>
      </p:sp>
      <p:sp>
        <p:nvSpPr>
          <p:cNvPr id="4" name="Espaço Reservado para Conteúdo 8"/>
          <p:cNvSpPr txBox="1">
            <a:spLocks/>
          </p:cNvSpPr>
          <p:nvPr/>
        </p:nvSpPr>
        <p:spPr>
          <a:xfrm>
            <a:off x="323528" y="1268760"/>
            <a:ext cx="828092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b="1" i="0" kern="0" dirty="0" smtClean="0"/>
              <a:t>Exemplo anterior utilizando </a:t>
            </a:r>
            <a:r>
              <a:rPr lang="pt-BR" sz="2400" b="1" i="0" kern="0" dirty="0" err="1" smtClean="0"/>
              <a:t>NHibernate</a:t>
            </a:r>
            <a:endParaRPr lang="pt-BR" sz="2400" b="1" i="0" kern="0" dirty="0" smtClean="0"/>
          </a:p>
          <a:p>
            <a:endParaRPr lang="en-US" sz="2400" i="0" kern="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9" y="2117288"/>
            <a:ext cx="8421361" cy="289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281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N+1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 </a:t>
            </a:r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dos </a:t>
            </a:r>
            <a:r>
              <a:rPr lang="en-US" sz="2400" i="0" dirty="0" err="1" smtClean="0"/>
              <a:t>exemplos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tempos </a:t>
            </a:r>
            <a:r>
              <a:rPr lang="en-US" sz="2400" i="0" dirty="0" err="1" smtClean="0"/>
              <a:t>foram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seguintes</a:t>
            </a:r>
            <a:r>
              <a:rPr lang="en-US" sz="2400" i="0" dirty="0" smtClean="0"/>
              <a:t> para 10.000 </a:t>
            </a:r>
            <a:r>
              <a:rPr lang="en-US" sz="2400" i="0" dirty="0" err="1" smtClean="0"/>
              <a:t>registros</a:t>
            </a:r>
            <a:r>
              <a:rPr lang="en-US" sz="2400" i="0" dirty="0"/>
              <a:t>.</a:t>
            </a:r>
            <a:endParaRPr lang="en-US" sz="2400" i="0" dirty="0" smtClean="0"/>
          </a:p>
          <a:p>
            <a:endParaRPr lang="en-US" sz="2400" i="0" dirty="0" smtClean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pt-BR" sz="2200" i="0" dirty="0" smtClean="0"/>
              <a:t>causando o N+1</a:t>
            </a:r>
            <a:endParaRPr lang="pt-BR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9 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pt-BR" sz="2200" i="0" dirty="0" smtClean="0"/>
              <a:t>utilizando o </a:t>
            </a:r>
            <a:r>
              <a:rPr lang="pt-BR" sz="2200" dirty="0"/>
              <a:t>Include()</a:t>
            </a:r>
            <a:r>
              <a:rPr lang="pt-BR" sz="2200" i="0" dirty="0"/>
              <a:t> </a:t>
            </a:r>
            <a:endParaRPr lang="pt-BR" sz="2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0,7 segundos</a:t>
            </a: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685822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1. N+1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683568" y="1340768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http://www.pelucy.com.br/image/cache/data/produtos/china/pinguim_madagascar2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3151956" cy="31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Conteúdo 8"/>
          <p:cNvSpPr txBox="1">
            <a:spLocks/>
          </p:cNvSpPr>
          <p:nvPr/>
        </p:nvSpPr>
        <p:spPr>
          <a:xfrm>
            <a:off x="4283968" y="2871784"/>
            <a:ext cx="3708412" cy="16741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pt-BR" sz="3200" b="1" i="0" kern="0" dirty="0" smtClean="0">
                <a:solidFill>
                  <a:schemeClr val="bg2">
                    <a:lumMod val="50000"/>
                  </a:schemeClr>
                </a:solidFill>
              </a:rPr>
              <a:t>Vamos ver um exemplo na prática.</a:t>
            </a: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089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Não utilizar projeção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680" y="953007"/>
            <a:ext cx="7452320" cy="5500330"/>
          </a:xfrm>
          <a:prstGeom prst="rect">
            <a:avLst/>
          </a:prstGeom>
        </p:spPr>
      </p:pic>
      <p:pic>
        <p:nvPicPr>
          <p:cNvPr id="4098" name="Picture 2" descr="2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928973" cy="92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68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err="1" smtClean="0"/>
              <a:t>Consulta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Linq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utilizar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método</a:t>
            </a:r>
            <a:r>
              <a:rPr lang="en-US" sz="2400" i="0" dirty="0" smtClean="0"/>
              <a:t> </a:t>
            </a:r>
            <a:r>
              <a:rPr lang="en-US" sz="2400" dirty="0" smtClean="0"/>
              <a:t>.Select() </a:t>
            </a:r>
            <a:r>
              <a:rPr lang="en-US" sz="2400" i="0" dirty="0" smtClean="0"/>
              <a:t>para </a:t>
            </a:r>
            <a:r>
              <a:rPr lang="en-US" sz="2400" i="0" dirty="0" err="1" smtClean="0"/>
              <a:t>selecionar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somente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campos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necessários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pt-BR" sz="2400" b="1" i="0" dirty="0" smtClean="0"/>
              <a:t>Resultado:</a:t>
            </a:r>
            <a:endParaRPr lang="pt-BR" sz="2400" b="1" i="0" dirty="0"/>
          </a:p>
          <a:p>
            <a:r>
              <a:rPr lang="en-US" sz="2400" i="0" dirty="0" smtClean="0"/>
              <a:t>Gera um SQL </a:t>
            </a:r>
            <a:r>
              <a:rPr lang="en-US" sz="2400" i="0" dirty="0" err="1" smtClean="0"/>
              <a:t>retornando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/>
              <a:t>c</a:t>
            </a:r>
            <a:r>
              <a:rPr lang="en-US" sz="2400" i="0" dirty="0" err="1" smtClean="0"/>
              <a:t>olunas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tabelas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envolvidas</a:t>
            </a:r>
            <a:r>
              <a:rPr lang="en-US" sz="2400" i="0" dirty="0" smtClean="0"/>
              <a:t>. (</a:t>
            </a:r>
            <a:r>
              <a:rPr lang="en-US" sz="2400" dirty="0" smtClean="0"/>
              <a:t>Select *</a:t>
            </a:r>
            <a:r>
              <a:rPr lang="en-US" sz="2400" i="0" dirty="0" smtClean="0"/>
              <a:t>).</a:t>
            </a:r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346735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 - EF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Sem projeção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09" y="2276872"/>
            <a:ext cx="792602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81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idx="10"/>
          </p:nvPr>
        </p:nvSpPr>
        <p:spPr>
          <a:xfrm>
            <a:off x="4644008" y="1340768"/>
            <a:ext cx="4499992" cy="47525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Conceito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Benefícios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Malefícios</a:t>
            </a:r>
            <a:endParaRPr lang="pt-BR" sz="1800" i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5 </a:t>
            </a:r>
            <a:r>
              <a:rPr lang="pt-BR" sz="1800" i="0" dirty="0" smtClean="0"/>
              <a:t>más praticas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N+1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Não utilizar </a:t>
            </a:r>
            <a:r>
              <a:rPr lang="pt-BR" dirty="0" smtClean="0">
                <a:latin typeface="Calibri" panose="020F0502020204030204" pitchFamily="34" charset="0"/>
              </a:rPr>
              <a:t>projeção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Calibri" panose="020F0502020204030204" pitchFamily="34" charset="0"/>
              </a:rPr>
              <a:t>Utilizando recursos </a:t>
            </a:r>
            <a:r>
              <a:rPr lang="pt-BR" dirty="0" smtClean="0">
                <a:latin typeface="Calibri" panose="020F0502020204030204" pitchFamily="34" charset="0"/>
              </a:rPr>
              <a:t>desnecessários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Objetos desnecessários no contexto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pt-BR" dirty="0" smtClean="0">
                <a:latin typeface="Calibri" panose="020F0502020204030204" pitchFamily="34" charset="0"/>
              </a:rPr>
              <a:t>Mapeamento desnecessário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Evitando Problemas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i="0" dirty="0" smtClean="0"/>
              <a:t>Discussão</a:t>
            </a:r>
            <a:endParaRPr lang="pt-BR" sz="1800" i="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814537" y="188640"/>
            <a:ext cx="3888432" cy="559131"/>
          </a:xfrm>
        </p:spPr>
        <p:txBody>
          <a:bodyPr/>
          <a:lstStyle/>
          <a:p>
            <a:r>
              <a:rPr lang="pt-BR" sz="2800" dirty="0" smtClean="0">
                <a:solidFill>
                  <a:schemeClr val="bg1">
                    <a:lumMod val="95000"/>
                  </a:schemeClr>
                </a:solidFill>
              </a:rPr>
              <a:t>Em pauta ...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53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Não utilizar </a:t>
            </a:r>
            <a:r>
              <a:rPr lang="pt-BR" dirty="0" smtClean="0"/>
              <a:t>projeção - </a:t>
            </a:r>
            <a:r>
              <a:rPr lang="pt-BR" dirty="0" err="1" smtClean="0"/>
              <a:t>NHibernate</a:t>
            </a:r>
            <a:endParaRPr lang="pt-BR" dirty="0"/>
          </a:p>
        </p:txBody>
      </p:sp>
      <p:sp>
        <p:nvSpPr>
          <p:cNvPr id="4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 anterior utilizando </a:t>
            </a:r>
            <a:r>
              <a:rPr lang="pt-BR" sz="2400" b="1" i="0" dirty="0" err="1" smtClean="0"/>
              <a:t>NHibernate</a:t>
            </a: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8214246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467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 - EF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Com projeção, mais linhas de código porém, um SQL muito mais otimizado.</a:t>
            </a:r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76872"/>
            <a:ext cx="844231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Não utilizar </a:t>
            </a:r>
            <a:r>
              <a:rPr lang="pt-BR" dirty="0" smtClean="0"/>
              <a:t>projeção - </a:t>
            </a:r>
            <a:r>
              <a:rPr lang="pt-BR" dirty="0" err="1" smtClean="0"/>
              <a:t>NHibernate</a:t>
            </a:r>
            <a:endParaRPr lang="pt-BR" dirty="0"/>
          </a:p>
        </p:txBody>
      </p:sp>
      <p:sp>
        <p:nvSpPr>
          <p:cNvPr id="4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 anterior utilizando </a:t>
            </a:r>
            <a:r>
              <a:rPr lang="pt-BR" sz="2400" b="1" i="0" dirty="0" err="1" smtClean="0"/>
              <a:t>NHibernate</a:t>
            </a:r>
            <a:endParaRPr lang="pt-BR" sz="2400" b="1" i="0" dirty="0" smtClean="0"/>
          </a:p>
          <a:p>
            <a:pPr marL="0" indent="0">
              <a:buNone/>
            </a:pPr>
            <a:endParaRPr lang="pt-BR" sz="2400" b="1" i="0" dirty="0" smtClean="0"/>
          </a:p>
          <a:p>
            <a:pPr marL="0" indent="0">
              <a:buNone/>
            </a:pPr>
            <a:endParaRPr lang="en-US" sz="2400" i="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31665"/>
            <a:ext cx="8492823" cy="286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468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Não utilizar projeção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</a:t>
            </a:r>
          </a:p>
          <a:p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das </a:t>
            </a:r>
            <a:r>
              <a:rPr lang="en-US" sz="2400" i="0" dirty="0" err="1" smtClean="0"/>
              <a:t>consultas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exemplo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obtivemos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seguinte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resultado</a:t>
            </a:r>
            <a:r>
              <a:rPr lang="en-US" sz="2400" i="0" dirty="0" smtClean="0"/>
              <a:t> (100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):</a:t>
            </a:r>
          </a:p>
          <a:p>
            <a:endParaRPr lang="en-US" sz="2400" i="0" dirty="0" smtClean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pt-BR" sz="2200" b="1" i="0" dirty="0" smtClean="0"/>
              <a:t>sem</a:t>
            </a:r>
            <a:r>
              <a:rPr lang="pt-BR" sz="2200" i="0" dirty="0" smtClean="0"/>
              <a:t> projeção</a:t>
            </a:r>
            <a:endParaRPr lang="pt-BR" sz="24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6 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pt-BR" sz="2200" b="1" i="0" dirty="0" smtClean="0"/>
              <a:t>com</a:t>
            </a:r>
            <a:r>
              <a:rPr lang="pt-BR" sz="2200" i="0" dirty="0" smtClean="0"/>
              <a:t> projeção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>
                <a:solidFill>
                  <a:srgbClr val="00B050"/>
                </a:solidFill>
              </a:rPr>
              <a:t>1</a:t>
            </a:r>
            <a:r>
              <a:rPr lang="pt-BR" sz="3200" i="0" dirty="0" smtClean="0">
                <a:solidFill>
                  <a:srgbClr val="00B050"/>
                </a:solidFill>
              </a:rPr>
              <a:t> segundo</a:t>
            </a: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556256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2. Não utilizar projeção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83568" y="1340768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http://www.pelucy.com.br/image/cache/data/produtos/china/pinguim_madagascar2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3151956" cy="31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8"/>
          <p:cNvSpPr txBox="1">
            <a:spLocks/>
          </p:cNvSpPr>
          <p:nvPr/>
        </p:nvSpPr>
        <p:spPr>
          <a:xfrm>
            <a:off x="4283968" y="2871784"/>
            <a:ext cx="3708412" cy="16741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pt-BR" sz="3200" b="1" i="0" kern="0" dirty="0" smtClean="0">
                <a:solidFill>
                  <a:schemeClr val="bg2">
                    <a:lumMod val="50000"/>
                  </a:schemeClr>
                </a:solidFill>
              </a:rPr>
              <a:t>Vamos ver um exemplo na prática.</a:t>
            </a: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37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" y="980728"/>
            <a:ext cx="7634521" cy="5472608"/>
          </a:xfrm>
          <a:prstGeom prst="rect">
            <a:avLst/>
          </a:prstGeom>
        </p:spPr>
      </p:pic>
      <p:pic>
        <p:nvPicPr>
          <p:cNvPr id="3076" name="Picture 4" descr="3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39" y="1052736"/>
            <a:ext cx="960041" cy="9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081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Lazy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Load</a:t>
            </a:r>
            <a:r>
              <a:rPr lang="pt-BR" sz="2400" b="1" i="0" dirty="0" smtClean="0"/>
              <a:t>:</a:t>
            </a:r>
          </a:p>
          <a:p>
            <a:r>
              <a:rPr lang="en-US" sz="2400" i="0" dirty="0" err="1" smtClean="0"/>
              <a:t>Habilita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carregamento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demanda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relacionadas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Deve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habilitado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dinâmicos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dependendo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algumas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propriedades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complexas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Caso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contrário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busque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todas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</a:t>
            </a:r>
            <a:r>
              <a:rPr lang="pt-BR" sz="2400" i="0" dirty="0" smtClean="0"/>
              <a:t>previamente</a:t>
            </a:r>
            <a:r>
              <a:rPr lang="en-US" sz="2400" i="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897" y="4611084"/>
            <a:ext cx="6336704" cy="80832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97" y="5581327"/>
            <a:ext cx="3439792" cy="46991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6598" y="4776783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Entity</a:t>
            </a:r>
            <a:r>
              <a:rPr lang="pt-BR" sz="2400" dirty="0" smtClean="0">
                <a:latin typeface="Calibri" panose="020F0502020204030204" pitchFamily="34" charset="0"/>
              </a:rPr>
              <a:t> Framework</a:t>
            </a:r>
            <a:endParaRPr lang="pt-BR" sz="2400" dirty="0">
              <a:latin typeface="Calibri" panose="020F0502020204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99592" y="5542330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NHibernate</a:t>
            </a:r>
            <a:endParaRPr lang="pt-B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428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Proxy:</a:t>
            </a:r>
          </a:p>
          <a:p>
            <a:r>
              <a:rPr lang="en-US" sz="2400" i="0" dirty="0" smtClean="0"/>
              <a:t>O Lazy Load </a:t>
            </a:r>
            <a:r>
              <a:rPr lang="en-US" sz="2400" i="0" dirty="0" err="1" smtClean="0"/>
              <a:t>depende</a:t>
            </a:r>
            <a:r>
              <a:rPr lang="en-US" sz="2400" i="0" dirty="0" smtClean="0"/>
              <a:t> da </a:t>
            </a:r>
            <a:r>
              <a:rPr lang="en-US" sz="2400" i="0" dirty="0" err="1" smtClean="0"/>
              <a:t>criação</a:t>
            </a:r>
            <a:r>
              <a:rPr lang="en-US" sz="2400" i="0" dirty="0" smtClean="0"/>
              <a:t> de Proxy para </a:t>
            </a:r>
            <a:r>
              <a:rPr lang="en-US" sz="2400" i="0" dirty="0" err="1" smtClean="0"/>
              <a:t>funcionar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gera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uma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instância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herdando</a:t>
            </a:r>
            <a:r>
              <a:rPr lang="en-US" sz="2400" i="0" dirty="0" smtClean="0"/>
              <a:t> a </a:t>
            </a:r>
            <a:r>
              <a:rPr lang="en-US" sz="2400" i="0" dirty="0" err="1" smtClean="0"/>
              <a:t>entidade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sobrescreve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suas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propriedades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virtuais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permitir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acessadas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De </a:t>
            </a:r>
            <a:r>
              <a:rPr lang="en-US" sz="2400" i="0" dirty="0" err="1" smtClean="0"/>
              <a:t>preferência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deve</a:t>
            </a:r>
            <a:r>
              <a:rPr lang="en-US" sz="2400" i="0" dirty="0" smtClean="0"/>
              <a:t> </a:t>
            </a:r>
            <a:r>
              <a:rPr lang="en-US" sz="2400" i="0" dirty="0" err="1"/>
              <a:t>estar</a:t>
            </a:r>
            <a:r>
              <a:rPr lang="en-US" sz="2400" i="0" dirty="0"/>
              <a:t> </a:t>
            </a:r>
            <a:r>
              <a:rPr lang="en-US" sz="2400" i="0" dirty="0" err="1" smtClean="0"/>
              <a:t>desabilitado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inicialmente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assim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como</a:t>
            </a:r>
            <a:r>
              <a:rPr lang="en-US" sz="2400" i="0" dirty="0" smtClean="0"/>
              <a:t> </a:t>
            </a:r>
            <a:r>
              <a:rPr lang="en-US" sz="2400" i="0" dirty="0"/>
              <a:t>o Lazy Load.</a:t>
            </a:r>
            <a:endParaRPr lang="en-US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36" y="4581128"/>
            <a:ext cx="7848872" cy="9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61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Auto </a:t>
            </a:r>
            <a:r>
              <a:rPr lang="pt-BR" sz="2400" b="1" i="0" dirty="0" err="1" smtClean="0"/>
              <a:t>Detect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Changes</a:t>
            </a:r>
            <a:endParaRPr lang="pt-BR" sz="2400" b="1" i="0" dirty="0" smtClean="0"/>
          </a:p>
          <a:p>
            <a:r>
              <a:rPr lang="en-US" sz="2400" i="0" dirty="0" err="1" smtClean="0"/>
              <a:t>Habilita</a:t>
            </a:r>
            <a:r>
              <a:rPr lang="en-US" sz="2400" i="0" dirty="0" smtClean="0"/>
              <a:t> a </a:t>
            </a:r>
            <a:r>
              <a:rPr lang="en-US" sz="2400" i="0" dirty="0" err="1" smtClean="0"/>
              <a:t>detecção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automática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alterações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É </a:t>
            </a:r>
            <a:r>
              <a:rPr lang="en-US" sz="2400" i="0" dirty="0" err="1" smtClean="0"/>
              <a:t>disparado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pelos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seguintes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métodos</a:t>
            </a:r>
            <a:r>
              <a:rPr lang="en-US" sz="2400" i="0" dirty="0" smtClean="0"/>
              <a:t>:</a:t>
            </a:r>
            <a:endParaRPr lang="en-US" sz="2400" i="0" dirty="0"/>
          </a:p>
          <a:p>
            <a:pPr lvl="1"/>
            <a:r>
              <a:rPr lang="pt-BR" sz="1800" i="0" dirty="0" err="1"/>
              <a:t>DbSet.Find</a:t>
            </a:r>
            <a:endParaRPr lang="pt-BR" sz="1800" i="0" dirty="0"/>
          </a:p>
          <a:p>
            <a:pPr lvl="1"/>
            <a:r>
              <a:rPr lang="pt-BR" sz="1800" i="0" dirty="0" err="1" smtClean="0"/>
              <a:t>DbSet.Remove</a:t>
            </a:r>
            <a:endParaRPr lang="pt-BR" sz="1800" i="0" dirty="0"/>
          </a:p>
          <a:p>
            <a:pPr lvl="1"/>
            <a:r>
              <a:rPr lang="pt-BR" sz="1800" i="0" dirty="0" err="1"/>
              <a:t>DbSet.Add</a:t>
            </a:r>
            <a:endParaRPr lang="pt-BR" sz="1800" i="0" dirty="0"/>
          </a:p>
          <a:p>
            <a:pPr lvl="1"/>
            <a:r>
              <a:rPr lang="pt-BR" sz="1800" i="0" dirty="0" err="1"/>
              <a:t>DbSet.Attach</a:t>
            </a:r>
            <a:endParaRPr lang="pt-BR" sz="1800" i="0" dirty="0"/>
          </a:p>
          <a:p>
            <a:pPr lvl="1"/>
            <a:r>
              <a:rPr lang="pt-BR" sz="1800" i="0" dirty="0" err="1"/>
              <a:t>DbContext.SaveChanges</a:t>
            </a:r>
            <a:endParaRPr lang="pt-BR" sz="1800" i="0" dirty="0"/>
          </a:p>
          <a:p>
            <a:pPr lvl="1"/>
            <a:r>
              <a:rPr lang="pt-BR" sz="1800" i="0" dirty="0" err="1"/>
              <a:t>DbContext.GetValidationErrors</a:t>
            </a:r>
            <a:endParaRPr lang="pt-BR" sz="1800" i="0" dirty="0"/>
          </a:p>
          <a:p>
            <a:pPr lvl="1"/>
            <a:r>
              <a:rPr lang="pt-BR" sz="1800" i="0" dirty="0" err="1"/>
              <a:t>DbContext.Entry</a:t>
            </a:r>
            <a:endParaRPr lang="pt-BR" sz="1800" i="0" dirty="0"/>
          </a:p>
          <a:p>
            <a:pPr lvl="1"/>
            <a:endParaRPr lang="en-US" sz="22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3433758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Auto </a:t>
            </a:r>
            <a:r>
              <a:rPr lang="pt-BR" sz="2400" b="1" i="0" dirty="0" err="1" smtClean="0"/>
              <a:t>Detect</a:t>
            </a:r>
            <a:r>
              <a:rPr lang="pt-BR" sz="2400" b="1" i="0" dirty="0" smtClean="0"/>
              <a:t> </a:t>
            </a:r>
            <a:r>
              <a:rPr lang="pt-BR" sz="2400" b="1" i="0" dirty="0" err="1" smtClean="0"/>
              <a:t>Changes</a:t>
            </a:r>
            <a:endParaRPr lang="pt-BR" sz="2400" b="1" i="0" dirty="0" smtClean="0"/>
          </a:p>
          <a:p>
            <a:r>
              <a:rPr lang="en-US" sz="2400" i="0" dirty="0" err="1" smtClean="0"/>
              <a:t>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métodos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forem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muito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acessados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desabilite</a:t>
            </a:r>
            <a:r>
              <a:rPr lang="en-US" sz="2400" i="0" dirty="0" smtClean="0"/>
              <a:t> o </a:t>
            </a:r>
            <a:r>
              <a:rPr lang="en-US" sz="2400" dirty="0" err="1" smtClean="0"/>
              <a:t>AutoDetectChanges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Ele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habilitado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mesmo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fluxo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também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podemos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setar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alterações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manualmente</a:t>
            </a:r>
            <a:r>
              <a:rPr lang="en-US" sz="2400" i="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4581128"/>
            <a:ext cx="7776864" cy="89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2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Fonte + Base de Dados + PPT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400" dirty="0" smtClean="0">
              <a:hlinkClick r:id="rId2"/>
            </a:endParaRPr>
          </a:p>
          <a:p>
            <a:pPr marL="0" indent="0">
              <a:buNone/>
            </a:pPr>
            <a:r>
              <a:rPr lang="en-US" sz="2000" dirty="0" smtClean="0"/>
              <a:t>      </a:t>
            </a:r>
            <a:r>
              <a:rPr lang="en-US" sz="2400" i="0" dirty="0" err="1" smtClean="0"/>
              <a:t>Tudo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disponibilizado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github</a:t>
            </a:r>
            <a:r>
              <a:rPr lang="en-US" sz="2400" i="0" dirty="0" smtClean="0"/>
              <a:t>:</a:t>
            </a:r>
            <a:endParaRPr lang="pt-BR" sz="2400" i="0" dirty="0" smtClean="0">
              <a:hlinkClick r:id="rId2"/>
            </a:endParaRPr>
          </a:p>
          <a:p>
            <a:pPr marL="0" indent="0" algn="ctr">
              <a:buNone/>
            </a:pPr>
            <a:r>
              <a:rPr lang="pt-BR" sz="2400" dirty="0" smtClean="0">
                <a:hlinkClick r:id="rId2"/>
              </a:rPr>
              <a:t>https</a:t>
            </a:r>
            <a:r>
              <a:rPr lang="pt-BR" sz="2400" dirty="0">
                <a:hlinkClick r:id="rId2"/>
              </a:rPr>
              <a:t>://</a:t>
            </a:r>
            <a:r>
              <a:rPr lang="pt-BR" sz="2400" dirty="0" smtClean="0">
                <a:hlinkClick r:id="rId2"/>
              </a:rPr>
              <a:t>github.com/fabriciorissetto/ORM-CommonMistakes</a:t>
            </a:r>
            <a:endParaRPr lang="pt-BR" sz="2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Apresentação</a:t>
            </a:r>
            <a:r>
              <a:rPr lang="en-US" dirty="0" smtClean="0"/>
              <a:t> </a:t>
            </a:r>
            <a:r>
              <a:rPr lang="en-US" dirty="0" err="1" smtClean="0"/>
              <a:t>criada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Marcelo </a:t>
            </a:r>
            <a:r>
              <a:rPr lang="en-US" dirty="0" err="1" smtClean="0"/>
              <a:t>Wildfaier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Adaptada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Fabrício Rissetto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1815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  <a:r>
              <a:rPr lang="pt-BR" sz="2400" i="0" dirty="0" smtClean="0"/>
              <a:t>Desabilitando </a:t>
            </a:r>
            <a:r>
              <a:rPr lang="pt-BR" sz="2400" i="0" dirty="0"/>
              <a:t>o </a:t>
            </a:r>
            <a:r>
              <a:rPr lang="pt-BR" sz="2400" dirty="0" err="1"/>
              <a:t>AutoDetectChanges</a:t>
            </a:r>
            <a:r>
              <a:rPr lang="pt-BR" sz="2400" i="0" dirty="0"/>
              <a:t> por escopo.</a:t>
            </a: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8053229" cy="451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7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 smtClean="0"/>
              <a:t>Perfomance</a:t>
            </a:r>
            <a:r>
              <a:rPr lang="pt-BR" sz="2400" b="1" i="0" dirty="0" smtClean="0"/>
              <a:t>: </a:t>
            </a:r>
            <a:r>
              <a:rPr lang="en-US" sz="2400" i="0" dirty="0" smtClean="0"/>
              <a:t>Na </a:t>
            </a:r>
            <a:r>
              <a:rPr lang="en-US" sz="2400" i="0" dirty="0" err="1" smtClean="0"/>
              <a:t>execução</a:t>
            </a:r>
            <a:r>
              <a:rPr lang="en-US" sz="2400" i="0" dirty="0" smtClean="0"/>
              <a:t> da </a:t>
            </a:r>
            <a:r>
              <a:rPr lang="en-US" sz="2400" i="0" dirty="0" err="1" smtClean="0"/>
              <a:t>operação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exemplo</a:t>
            </a:r>
            <a:r>
              <a:rPr lang="en-US" sz="2400" i="0" dirty="0" smtClean="0"/>
              <a:t>, 1.000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alunos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foram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incluídos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na</a:t>
            </a:r>
            <a:r>
              <a:rPr lang="en-US" sz="2400" i="0" dirty="0" smtClean="0"/>
              <a:t> base:</a:t>
            </a:r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en-US" sz="2200" dirty="0" err="1" smtClean="0"/>
              <a:t>AutoDetectChanges</a:t>
            </a:r>
            <a:r>
              <a:rPr lang="en-US" sz="2200" i="0" dirty="0" smtClean="0"/>
              <a:t> </a:t>
            </a:r>
            <a:r>
              <a:rPr lang="pt-BR" sz="2200" i="0" dirty="0" smtClean="0"/>
              <a:t>Habilitado</a:t>
            </a:r>
            <a:endParaRPr lang="pt-BR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4,8 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en-US" sz="2200" dirty="0" err="1" smtClean="0"/>
              <a:t>AutoDetectChanges</a:t>
            </a:r>
            <a:r>
              <a:rPr lang="en-US" sz="2200" i="0" dirty="0" smtClean="0"/>
              <a:t> </a:t>
            </a:r>
            <a:r>
              <a:rPr lang="pt-BR" sz="2200" i="0" dirty="0" smtClean="0"/>
              <a:t>Desabilitado no escopo</a:t>
            </a:r>
            <a:endParaRPr lang="pt-BR" sz="22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 smtClean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1 segundo</a:t>
            </a:r>
          </a:p>
          <a:p>
            <a:pPr lvl="1"/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2596984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484784"/>
            <a:ext cx="8208912" cy="5040560"/>
          </a:xfrm>
        </p:spPr>
        <p:txBody>
          <a:bodyPr/>
          <a:lstStyle/>
          <a:p>
            <a:pPr algn="just"/>
            <a:r>
              <a:rPr lang="en-US" sz="2400" b="1" i="0" dirty="0" err="1" smtClean="0"/>
              <a:t>FlushMode.Auto</a:t>
            </a:r>
            <a:r>
              <a:rPr lang="en-US" sz="2400" b="1" i="0" dirty="0"/>
              <a:t>: </a:t>
            </a:r>
            <a:r>
              <a:rPr lang="pt-BR" sz="2400" i="0" dirty="0" smtClean="0"/>
              <a:t>é realizado o flush na sessão se </a:t>
            </a:r>
            <a:r>
              <a:rPr lang="pt-BR" sz="2400" i="0" dirty="0"/>
              <a:t>uma </a:t>
            </a:r>
            <a:r>
              <a:rPr lang="pt-BR" sz="2400" i="0" dirty="0" err="1" smtClean="0"/>
              <a:t>cons</a:t>
            </a:r>
            <a:r>
              <a:rPr lang="en-US" sz="2400" i="0" dirty="0" err="1"/>
              <a:t>FlushMode.Auto</a:t>
            </a:r>
            <a:r>
              <a:rPr lang="pt-BR" sz="2400" i="0" dirty="0" err="1" smtClean="0"/>
              <a:t>ulta</a:t>
            </a:r>
            <a:r>
              <a:rPr lang="pt-BR" sz="2400" i="0" dirty="0" smtClean="0"/>
              <a:t> </a:t>
            </a:r>
            <a:r>
              <a:rPr lang="pt-BR" sz="2400" i="0" dirty="0"/>
              <a:t>for solicitada por </a:t>
            </a:r>
            <a:r>
              <a:rPr lang="pt-BR" sz="2400" i="0" dirty="0" smtClean="0"/>
              <a:t>alguma entidade </a:t>
            </a:r>
            <a:r>
              <a:rPr lang="pt-BR" sz="2400" i="0" dirty="0"/>
              <a:t>e </a:t>
            </a:r>
            <a:r>
              <a:rPr lang="pt-BR" sz="2400" i="0" dirty="0" smtClean="0"/>
              <a:t>existe sujeira em instâncias locais de entidades, </a:t>
            </a:r>
            <a:r>
              <a:rPr lang="pt-BR" sz="2400" i="0" dirty="0"/>
              <a:t>não </a:t>
            </a:r>
            <a:r>
              <a:rPr lang="pt-BR" sz="2400" i="0" dirty="0" smtClean="0"/>
              <a:t>é necessário chamar o método </a:t>
            </a:r>
            <a:r>
              <a:rPr lang="pt-BR" sz="2400" b="1" i="0" dirty="0" smtClean="0"/>
              <a:t>flush() </a:t>
            </a:r>
            <a:r>
              <a:rPr lang="pt-BR" sz="2400" i="0" dirty="0" smtClean="0"/>
              <a:t>essa </a:t>
            </a:r>
            <a:r>
              <a:rPr lang="pt-BR" sz="2400" i="0" dirty="0"/>
              <a:t>é </a:t>
            </a:r>
            <a:r>
              <a:rPr lang="pt-BR" sz="2400" i="0" dirty="0" smtClean="0"/>
              <a:t>a opção padrão;</a:t>
            </a:r>
            <a:endParaRPr lang="en-US" sz="2400" i="0" dirty="0"/>
          </a:p>
          <a:p>
            <a:pPr algn="just"/>
            <a:r>
              <a:rPr lang="en-US" sz="2400" b="1" i="0" dirty="0" err="1"/>
              <a:t>FlushMode.Always</a:t>
            </a:r>
            <a:r>
              <a:rPr lang="en-US" sz="2400" b="1" i="0" dirty="0"/>
              <a:t>: </a:t>
            </a:r>
            <a:r>
              <a:rPr lang="en-US" sz="2400" i="0" dirty="0" smtClean="0"/>
              <a:t>é </a:t>
            </a:r>
            <a:r>
              <a:rPr lang="en-US" sz="2400" i="0" dirty="0" err="1" smtClean="0"/>
              <a:t>realizado</a:t>
            </a:r>
            <a:r>
              <a:rPr lang="en-US" sz="2400" i="0" dirty="0" smtClean="0"/>
              <a:t> o flush </a:t>
            </a:r>
            <a:r>
              <a:rPr lang="en-US" sz="2400" i="0" dirty="0" err="1" smtClean="0"/>
              <a:t>na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sessão</a:t>
            </a:r>
            <a:r>
              <a:rPr lang="en-US" sz="2400" i="0" dirty="0" smtClean="0"/>
              <a:t> antes de </a:t>
            </a:r>
            <a:r>
              <a:rPr lang="en-US" sz="2400" i="0" dirty="0" err="1" smtClean="0"/>
              <a:t>qualquer</a:t>
            </a:r>
            <a:r>
              <a:rPr lang="en-US" sz="2400" i="0" dirty="0" smtClean="0"/>
              <a:t> query </a:t>
            </a:r>
            <a:r>
              <a:rPr lang="en-US" sz="2400" i="0" dirty="0" err="1" smtClean="0"/>
              <a:t>ser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executada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 é </a:t>
            </a:r>
            <a:r>
              <a:rPr lang="en-US" sz="2400" i="0" dirty="0" err="1" smtClean="0"/>
              <a:t>necessário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chamar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método</a:t>
            </a:r>
            <a:r>
              <a:rPr lang="en-US" sz="2400" i="0" dirty="0" smtClean="0"/>
              <a:t> </a:t>
            </a:r>
            <a:r>
              <a:rPr lang="en-US" sz="2400" b="1" i="0" dirty="0" smtClean="0"/>
              <a:t>flush();</a:t>
            </a:r>
            <a:endParaRPr lang="en-US" sz="2400" i="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</a:t>
            </a:r>
            <a:r>
              <a:rPr lang="pt-BR" dirty="0" err="1" smtClean="0"/>
              <a:t>FlushMode</a:t>
            </a:r>
            <a:r>
              <a:rPr lang="pt-BR" dirty="0" smtClean="0"/>
              <a:t> - </a:t>
            </a:r>
            <a:r>
              <a:rPr lang="pt-BR" dirty="0" err="1" smtClean="0"/>
              <a:t>NHibernate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762130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1540" y="1268760"/>
            <a:ext cx="8280920" cy="5040560"/>
          </a:xfrm>
        </p:spPr>
        <p:txBody>
          <a:bodyPr/>
          <a:lstStyle/>
          <a:p>
            <a:pPr algn="just"/>
            <a:r>
              <a:rPr lang="en-US" sz="2400" b="1" i="0" dirty="0" err="1"/>
              <a:t>FlushMode.Commit</a:t>
            </a:r>
            <a:r>
              <a:rPr lang="en-US" sz="2400" b="1" i="0" dirty="0"/>
              <a:t>: </a:t>
            </a:r>
            <a:r>
              <a:rPr lang="en-US" sz="2400" i="0" dirty="0"/>
              <a:t>as </a:t>
            </a:r>
            <a:r>
              <a:rPr lang="en-US" sz="2400" i="0" dirty="0" err="1"/>
              <a:t>alterações</a:t>
            </a:r>
            <a:r>
              <a:rPr lang="en-US" sz="2400" i="0" dirty="0"/>
              <a:t> </a:t>
            </a:r>
            <a:r>
              <a:rPr lang="en-US" sz="2400" i="0" dirty="0" err="1"/>
              <a:t>são</a:t>
            </a:r>
            <a:r>
              <a:rPr lang="en-US" sz="2400" i="0" dirty="0"/>
              <a:t> </a:t>
            </a:r>
            <a:r>
              <a:rPr lang="en-US" sz="2400" i="0" dirty="0" err="1"/>
              <a:t>enviadas</a:t>
            </a:r>
            <a:r>
              <a:rPr lang="en-US" sz="2400" i="0" dirty="0"/>
              <a:t> </a:t>
            </a:r>
            <a:r>
              <a:rPr lang="en-US" sz="2400" i="0" dirty="0" err="1"/>
              <a:t>assim</a:t>
            </a:r>
            <a:r>
              <a:rPr lang="en-US" sz="2400" i="0" dirty="0"/>
              <a:t> </a:t>
            </a:r>
            <a:r>
              <a:rPr lang="en-US" sz="2400" i="0" dirty="0" err="1"/>
              <a:t>que</a:t>
            </a:r>
            <a:r>
              <a:rPr lang="en-US" sz="2400" i="0" dirty="0"/>
              <a:t> a </a:t>
            </a:r>
            <a:r>
              <a:rPr lang="en-US" sz="2400" i="0" dirty="0" err="1"/>
              <a:t>ITransaction</a:t>
            </a:r>
            <a:r>
              <a:rPr lang="en-US" sz="2400" i="0" dirty="0"/>
              <a:t> </a:t>
            </a:r>
            <a:r>
              <a:rPr lang="en-US" sz="2400" i="0" dirty="0" err="1"/>
              <a:t>corrente</a:t>
            </a:r>
            <a:r>
              <a:rPr lang="en-US" sz="2400" i="0" dirty="0"/>
              <a:t> é </a:t>
            </a:r>
            <a:r>
              <a:rPr lang="en-US" sz="2400" i="0" dirty="0" err="1"/>
              <a:t>comitada</a:t>
            </a:r>
            <a:r>
              <a:rPr lang="en-US" sz="2400" i="0" dirty="0"/>
              <a:t>, </a:t>
            </a:r>
            <a:r>
              <a:rPr lang="en-US" sz="2400" i="0" dirty="0" err="1"/>
              <a:t>não</a:t>
            </a:r>
            <a:r>
              <a:rPr lang="en-US" sz="2400" i="0" dirty="0"/>
              <a:t> é </a:t>
            </a:r>
            <a:r>
              <a:rPr lang="en-US" sz="2400" i="0" dirty="0" err="1"/>
              <a:t>necessário</a:t>
            </a:r>
            <a:r>
              <a:rPr lang="en-US" sz="2400" i="0" dirty="0"/>
              <a:t> </a:t>
            </a:r>
            <a:r>
              <a:rPr lang="en-US" sz="2400" i="0" dirty="0" err="1"/>
              <a:t>chamar</a:t>
            </a:r>
            <a:r>
              <a:rPr lang="en-US" sz="2400" i="0" dirty="0"/>
              <a:t> o </a:t>
            </a:r>
            <a:r>
              <a:rPr lang="en-US" sz="2400" i="0" dirty="0" err="1"/>
              <a:t>método</a:t>
            </a:r>
            <a:r>
              <a:rPr lang="en-US" sz="2400" i="0" dirty="0"/>
              <a:t> </a:t>
            </a:r>
            <a:r>
              <a:rPr lang="en-US" sz="2400" b="1" i="0" dirty="0"/>
              <a:t>flush();</a:t>
            </a:r>
          </a:p>
          <a:p>
            <a:pPr algn="just"/>
            <a:r>
              <a:rPr lang="en-US" sz="2400" b="1" i="0" dirty="0" err="1"/>
              <a:t>FlushMode.Never</a:t>
            </a:r>
            <a:r>
              <a:rPr lang="en-US" sz="2400" b="1" i="0" dirty="0"/>
              <a:t>: </a:t>
            </a:r>
            <a:r>
              <a:rPr lang="en-US" sz="2400" i="0" dirty="0"/>
              <a:t>o flush das </a:t>
            </a:r>
            <a:r>
              <a:rPr lang="en-US" sz="2400" i="0" dirty="0" err="1"/>
              <a:t>alterações</a:t>
            </a:r>
            <a:r>
              <a:rPr lang="en-US" sz="2400" i="0" dirty="0"/>
              <a:t> </a:t>
            </a:r>
            <a:r>
              <a:rPr lang="en-US" sz="2400" i="0" dirty="0" err="1"/>
              <a:t>nunca</a:t>
            </a:r>
            <a:r>
              <a:rPr lang="en-US" sz="2400" i="0" dirty="0"/>
              <a:t> </a:t>
            </a:r>
            <a:r>
              <a:rPr lang="en-US" sz="2400" i="0" dirty="0" err="1"/>
              <a:t>ocorre</a:t>
            </a:r>
            <a:r>
              <a:rPr lang="en-US" sz="2400" i="0" dirty="0"/>
              <a:t> de forma </a:t>
            </a:r>
            <a:r>
              <a:rPr lang="en-US" sz="2400" i="0" dirty="0" err="1"/>
              <a:t>automática</a:t>
            </a:r>
            <a:r>
              <a:rPr lang="en-US" sz="2400" i="0" dirty="0"/>
              <a:t>, </a:t>
            </a:r>
            <a:r>
              <a:rPr lang="en-US" sz="2400" i="0" dirty="0" err="1"/>
              <a:t>deve</a:t>
            </a:r>
            <a:r>
              <a:rPr lang="en-US" sz="2400" i="0" dirty="0"/>
              <a:t> </a:t>
            </a:r>
            <a:r>
              <a:rPr lang="en-US" sz="2400" i="0" dirty="0" err="1"/>
              <a:t>ser</a:t>
            </a:r>
            <a:r>
              <a:rPr lang="en-US" sz="2400" i="0" dirty="0"/>
              <a:t> </a:t>
            </a:r>
            <a:r>
              <a:rPr lang="en-US" sz="2400" i="0" dirty="0" err="1"/>
              <a:t>realizado</a:t>
            </a:r>
            <a:r>
              <a:rPr lang="en-US" sz="2400" i="0" dirty="0"/>
              <a:t> a </a:t>
            </a:r>
            <a:r>
              <a:rPr lang="en-US" sz="2400" i="0" dirty="0" err="1"/>
              <a:t>chamada</a:t>
            </a:r>
            <a:r>
              <a:rPr lang="en-US" sz="2400" i="0" dirty="0"/>
              <a:t> do </a:t>
            </a:r>
            <a:r>
              <a:rPr lang="en-US" sz="2400" i="0" dirty="0" err="1"/>
              <a:t>método</a:t>
            </a:r>
            <a:r>
              <a:rPr lang="en-US" sz="2400" i="0" dirty="0"/>
              <a:t> </a:t>
            </a:r>
            <a:r>
              <a:rPr lang="en-US" sz="2400" b="1" i="0" dirty="0"/>
              <a:t>flush() </a:t>
            </a:r>
            <a:r>
              <a:rPr lang="en-US" sz="2400" i="0" dirty="0" err="1"/>
              <a:t>sempre</a:t>
            </a:r>
            <a:r>
              <a:rPr lang="en-US" sz="2400" i="0" dirty="0"/>
              <a:t> </a:t>
            </a:r>
            <a:r>
              <a:rPr lang="en-US" sz="2400" i="0" dirty="0" err="1"/>
              <a:t>que</a:t>
            </a:r>
            <a:r>
              <a:rPr lang="en-US" sz="2400" i="0" dirty="0"/>
              <a:t> for </a:t>
            </a:r>
            <a:r>
              <a:rPr lang="en-US" sz="2400" i="0" dirty="0" err="1"/>
              <a:t>necessário</a:t>
            </a:r>
            <a:r>
              <a:rPr lang="en-US" sz="2400" i="0" dirty="0"/>
              <a:t> </a:t>
            </a:r>
            <a:r>
              <a:rPr lang="en-US" sz="2400" i="0" dirty="0" err="1"/>
              <a:t>atualizar</a:t>
            </a:r>
            <a:r>
              <a:rPr lang="en-US" sz="2400" i="0" dirty="0"/>
              <a:t> o </a:t>
            </a:r>
            <a:r>
              <a:rPr lang="en-US" sz="2400" i="0" dirty="0" err="1"/>
              <a:t>estado</a:t>
            </a:r>
            <a:r>
              <a:rPr lang="en-US" sz="2400" i="0" dirty="0"/>
              <a:t> das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;</a:t>
            </a:r>
            <a:endParaRPr lang="pt-BR" sz="2400" i="0" dirty="0" smtClean="0"/>
          </a:p>
          <a:p>
            <a:pPr algn="just"/>
            <a:r>
              <a:rPr lang="pt-BR" sz="2400" b="1" i="0" dirty="0" smtClean="0"/>
              <a:t>Exemplo</a:t>
            </a:r>
            <a:r>
              <a:rPr lang="pt-BR" sz="2400" b="1" i="0" dirty="0"/>
              <a:t>: </a:t>
            </a:r>
            <a:r>
              <a:rPr lang="pt-BR" sz="2400" i="0" dirty="0" smtClean="0"/>
              <a:t>Alterando o </a:t>
            </a:r>
            <a:r>
              <a:rPr lang="pt-BR" sz="2400" i="0" dirty="0" err="1" smtClean="0"/>
              <a:t>FlushMode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10" y="4797152"/>
            <a:ext cx="6602580" cy="864096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</a:t>
            </a:r>
            <a:r>
              <a:rPr lang="pt-BR" dirty="0" err="1" smtClean="0"/>
              <a:t>FlushMode</a:t>
            </a:r>
            <a:r>
              <a:rPr lang="pt-BR" dirty="0" smtClean="0"/>
              <a:t> - </a:t>
            </a:r>
            <a:r>
              <a:rPr lang="pt-BR" dirty="0" err="1" smtClean="0"/>
              <a:t>NHibernate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75954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Utilizando recursos desnecessários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11560" y="1412776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83568" y="1340768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http://www.pelucy.com.br/image/cache/data/produtos/china/pinguim_madagascar2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3151956" cy="31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8"/>
          <p:cNvSpPr txBox="1">
            <a:spLocks/>
          </p:cNvSpPr>
          <p:nvPr/>
        </p:nvSpPr>
        <p:spPr>
          <a:xfrm>
            <a:off x="4283968" y="2871784"/>
            <a:ext cx="3708412" cy="16741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pt-BR" sz="3200" b="1" i="0" kern="0" dirty="0" smtClean="0">
                <a:solidFill>
                  <a:schemeClr val="bg2">
                    <a:lumMod val="50000"/>
                  </a:schemeClr>
                </a:solidFill>
              </a:rPr>
              <a:t>Vamos ver um exemplo na prática.</a:t>
            </a: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116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Objetos </a:t>
            </a:r>
            <a:r>
              <a:rPr lang="pt-BR" dirty="0"/>
              <a:t>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5" y="995955"/>
            <a:ext cx="7716415" cy="5497945"/>
          </a:xfrm>
          <a:prstGeom prst="rect">
            <a:avLst/>
          </a:prstGeom>
        </p:spPr>
      </p:pic>
      <p:pic>
        <p:nvPicPr>
          <p:cNvPr id="5122" name="Picture 2" descr="4 fill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0387"/>
            <a:ext cx="1104057" cy="11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77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smtClean="0"/>
              <a:t>Levar para </a:t>
            </a:r>
            <a:r>
              <a:rPr lang="en-US" sz="2400" i="0" dirty="0" err="1" smtClean="0"/>
              <a:t>dentro</a:t>
            </a:r>
            <a:r>
              <a:rPr lang="en-US" sz="2400" i="0" dirty="0" smtClean="0"/>
              <a:t>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não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precisam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ter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seu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ciclo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vida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monitorado</a:t>
            </a:r>
            <a:r>
              <a:rPr lang="en-US" sz="2400" i="0" dirty="0" smtClean="0"/>
              <a:t>.</a:t>
            </a:r>
          </a:p>
          <a:p>
            <a:r>
              <a:rPr lang="en-US" sz="2400" i="0" dirty="0" smtClean="0"/>
              <a:t> O </a:t>
            </a:r>
            <a:r>
              <a:rPr lang="en-US" sz="2400" i="0" dirty="0" err="1" smtClean="0"/>
              <a:t>número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entidades</a:t>
            </a:r>
            <a:r>
              <a:rPr lang="en-US" sz="2400" i="0" dirty="0" smtClean="0"/>
              <a:t> “</a:t>
            </a:r>
            <a:r>
              <a:rPr lang="en-US" sz="2400" i="0" dirty="0" err="1" smtClean="0"/>
              <a:t>trackeadas</a:t>
            </a:r>
            <a:r>
              <a:rPr lang="en-US" sz="2400" i="0" dirty="0" smtClean="0"/>
              <a:t>” no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afeta</a:t>
            </a:r>
            <a:r>
              <a:rPr lang="en-US" sz="2400" i="0" dirty="0" smtClean="0"/>
              <a:t> a performance do </a:t>
            </a:r>
            <a:r>
              <a:rPr lang="en-US" sz="2400" dirty="0" err="1" smtClean="0"/>
              <a:t>SaveChanges</a:t>
            </a:r>
            <a:r>
              <a:rPr lang="en-US" sz="2400" dirty="0" smtClean="0"/>
              <a:t>().</a:t>
            </a:r>
          </a:p>
          <a:p>
            <a:r>
              <a:rPr lang="en-US" sz="2400" i="0" dirty="0" smtClean="0"/>
              <a:t>O </a:t>
            </a:r>
            <a:r>
              <a:rPr lang="en-US" sz="2400" i="0" dirty="0" err="1" smtClean="0"/>
              <a:t>custo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atachar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os</a:t>
            </a:r>
            <a:r>
              <a:rPr lang="en-US" sz="2400" i="0" dirty="0"/>
              <a:t> </a:t>
            </a:r>
            <a:r>
              <a:rPr lang="en-US" sz="2400" i="0" dirty="0" err="1" smtClean="0"/>
              <a:t>objetos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retornados</a:t>
            </a:r>
            <a:r>
              <a:rPr lang="en-US" sz="2400" i="0" dirty="0" smtClean="0"/>
              <a:t> no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é alto.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4003355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Quando não enviar entidades no contexto:</a:t>
            </a:r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retornam</a:t>
            </a:r>
            <a:r>
              <a:rPr lang="en-US" sz="2400" i="0" dirty="0" smtClean="0"/>
              <a:t> dados para </a:t>
            </a:r>
            <a:r>
              <a:rPr lang="en-US" sz="2400" i="0" dirty="0" err="1" smtClean="0"/>
              <a:t>listas</a:t>
            </a:r>
            <a:r>
              <a:rPr lang="en-US" sz="2400" i="0" dirty="0" smtClean="0"/>
              <a:t>, grids, etc.</a:t>
            </a:r>
            <a:endParaRPr lang="en-US" sz="2400" i="0" dirty="0"/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trazem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informações</a:t>
            </a:r>
            <a:r>
              <a:rPr lang="en-US" sz="2400" i="0" dirty="0" smtClean="0"/>
              <a:t> para </a:t>
            </a:r>
            <a:r>
              <a:rPr lang="en-US" sz="2400" i="0" dirty="0" err="1" smtClean="0"/>
              <a:t>gerar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arquivos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exportação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Consultas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trazem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listas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informação</a:t>
            </a:r>
            <a:r>
              <a:rPr lang="en-US" sz="2400" i="0" dirty="0" smtClean="0"/>
              <a:t> para um </a:t>
            </a:r>
            <a:r>
              <a:rPr lang="en-US" sz="2400" i="0" dirty="0" err="1" smtClean="0"/>
              <a:t>operação</a:t>
            </a:r>
            <a:r>
              <a:rPr lang="en-US" sz="2400" dirty="0" smtClean="0"/>
              <a:t>.</a:t>
            </a:r>
            <a:endParaRPr lang="en-US" sz="32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3652969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</a:p>
          <a:p>
            <a:pPr marL="0" indent="0">
              <a:buNone/>
            </a:pPr>
            <a:r>
              <a:rPr lang="pt-BR" sz="2400" i="0" dirty="0" smtClean="0"/>
              <a:t>Query adicionando registros ao contexto para monitoramento.</a:t>
            </a:r>
          </a:p>
          <a:p>
            <a:pPr marL="0" indent="0">
              <a:buNone/>
            </a:pP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27" y="2712160"/>
            <a:ext cx="7002501" cy="128045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33" y="4180226"/>
            <a:ext cx="5053668" cy="99992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07357" y="2917181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Entity</a:t>
            </a:r>
            <a:r>
              <a:rPr lang="pt-BR" sz="2400" dirty="0" smtClean="0">
                <a:latin typeface="Calibri" panose="020F0502020204030204" pitchFamily="34" charset="0"/>
              </a:rPr>
              <a:t> </a:t>
            </a:r>
          </a:p>
          <a:p>
            <a:r>
              <a:rPr lang="pt-BR" sz="2400" dirty="0" smtClean="0">
                <a:latin typeface="Calibri" panose="020F0502020204030204" pitchFamily="34" charset="0"/>
              </a:rPr>
              <a:t>Framework</a:t>
            </a:r>
            <a:endParaRPr lang="pt-BR" sz="2400" dirty="0">
              <a:latin typeface="Calibri" panose="020F05020202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44211" y="4421425"/>
            <a:ext cx="185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NHibernate</a:t>
            </a:r>
            <a:endParaRPr lang="pt-B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681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Exemplo: </a:t>
            </a:r>
          </a:p>
          <a:p>
            <a:pPr marL="0" indent="0">
              <a:buNone/>
            </a:pPr>
            <a:r>
              <a:rPr lang="pt-BR" sz="2400" i="0" dirty="0" smtClean="0"/>
              <a:t>Query utilizando o método </a:t>
            </a:r>
            <a:r>
              <a:rPr lang="pt-BR" sz="2400" dirty="0" smtClean="0"/>
              <a:t>.</a:t>
            </a:r>
            <a:r>
              <a:rPr lang="pt-BR" sz="2400" dirty="0" err="1" smtClean="0"/>
              <a:t>AsNoTracking</a:t>
            </a:r>
            <a:r>
              <a:rPr lang="pt-BR" sz="2400" dirty="0" smtClean="0"/>
              <a:t>() </a:t>
            </a:r>
            <a:r>
              <a:rPr lang="pt-BR" sz="2400" i="0" dirty="0" smtClean="0"/>
              <a:t>para deixar o resultado da consulta fora do contexto.</a:t>
            </a:r>
          </a:p>
          <a:p>
            <a:pPr marL="0" indent="0">
              <a:buNone/>
            </a:pPr>
            <a:endParaRPr lang="pt-BR" sz="24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24" y="3067603"/>
            <a:ext cx="6888554" cy="15081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23" y="4651780"/>
            <a:ext cx="6888555" cy="72143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07357" y="3203856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Entity</a:t>
            </a:r>
            <a:r>
              <a:rPr lang="pt-BR" sz="2400" dirty="0" smtClean="0">
                <a:latin typeface="Calibri" panose="020F0502020204030204" pitchFamily="34" charset="0"/>
              </a:rPr>
              <a:t> </a:t>
            </a:r>
          </a:p>
          <a:p>
            <a:r>
              <a:rPr lang="pt-BR" sz="2400" dirty="0" smtClean="0">
                <a:latin typeface="Calibri" panose="020F0502020204030204" pitchFamily="34" charset="0"/>
              </a:rPr>
              <a:t>Framework</a:t>
            </a:r>
            <a:endParaRPr lang="pt-BR" sz="2400" dirty="0">
              <a:latin typeface="Calibri" panose="020F0502020204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44211" y="4708100"/>
            <a:ext cx="185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latin typeface="Calibri" panose="020F0502020204030204" pitchFamily="34" charset="0"/>
              </a:rPr>
              <a:t>NHibernate</a:t>
            </a:r>
            <a:endParaRPr lang="pt-B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97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real - CREDZ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431540" y="1196752"/>
            <a:ext cx="8280920" cy="1152128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Cenário:</a:t>
            </a:r>
          </a:p>
          <a:p>
            <a:r>
              <a:rPr lang="pt-BR" sz="2200" i="0" dirty="0" smtClean="0"/>
              <a:t>Tela de exportação de agenda financeira.</a:t>
            </a:r>
          </a:p>
          <a:p>
            <a:r>
              <a:rPr lang="pt-BR" sz="2200" i="0" dirty="0" smtClean="0"/>
              <a:t>Rotina responsável por gerar um </a:t>
            </a:r>
            <a:r>
              <a:rPr lang="pt-BR" sz="2200" i="0" dirty="0" err="1" smtClean="0"/>
              <a:t>txt</a:t>
            </a:r>
            <a:r>
              <a:rPr lang="pt-BR" sz="2200" i="0" dirty="0" smtClean="0"/>
              <a:t>, a partir da leitura de algumas tabelas com grande volume de dados.</a:t>
            </a:r>
          </a:p>
          <a:p>
            <a:r>
              <a:rPr lang="pt-BR" sz="2200" i="0" dirty="0" smtClean="0"/>
              <a:t>Durante os testes e homologação não era perceptível um “N+1” na rotina, em virtude do baixo volume de registros.</a:t>
            </a:r>
          </a:p>
          <a:p>
            <a:endParaRPr lang="pt-BR" i="0" dirty="0" smtClean="0"/>
          </a:p>
          <a:p>
            <a:pPr marL="0" indent="0">
              <a:buNone/>
            </a:pPr>
            <a:r>
              <a:rPr lang="pt-BR" sz="2400" b="1" i="0" dirty="0" smtClean="0"/>
              <a:t>Resultado:</a:t>
            </a:r>
          </a:p>
          <a:p>
            <a:r>
              <a:rPr lang="pt-BR" sz="2200" i="0" dirty="0" smtClean="0"/>
              <a:t>A funcionalidade parou em produção após atingir um grande volume de registros.</a:t>
            </a:r>
          </a:p>
        </p:txBody>
      </p:sp>
    </p:spTree>
    <p:extLst>
      <p:ext uri="{BB962C8B-B14F-4D97-AF65-F5344CB8AC3E}">
        <p14:creationId xmlns:p14="http://schemas.microsoft.com/office/powerpoint/2010/main" val="2906428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err="1"/>
              <a:t>Perfomance</a:t>
            </a:r>
            <a:r>
              <a:rPr lang="pt-BR" sz="2400" b="1" i="0" dirty="0"/>
              <a:t>:</a:t>
            </a:r>
          </a:p>
          <a:p>
            <a:r>
              <a:rPr lang="en-US" sz="2400" i="0" dirty="0"/>
              <a:t>Na </a:t>
            </a:r>
            <a:r>
              <a:rPr lang="en-US" sz="2400" i="0" dirty="0" err="1"/>
              <a:t>execução</a:t>
            </a:r>
            <a:r>
              <a:rPr lang="en-US" sz="2400" i="0" dirty="0"/>
              <a:t> </a:t>
            </a:r>
            <a:r>
              <a:rPr lang="en-US" sz="2400" i="0" dirty="0" smtClean="0"/>
              <a:t>dos </a:t>
            </a:r>
            <a:r>
              <a:rPr lang="en-US" sz="2400" i="0" dirty="0" err="1" smtClean="0"/>
              <a:t>exemplos</a:t>
            </a:r>
            <a:r>
              <a:rPr lang="en-US" sz="2400" i="0" dirty="0" smtClean="0"/>
              <a:t>, </a:t>
            </a:r>
            <a:r>
              <a:rPr lang="en-US" sz="2400" i="0" dirty="0" err="1" smtClean="0"/>
              <a:t>resultados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obtidos</a:t>
            </a:r>
            <a:r>
              <a:rPr lang="en-US" sz="2400" i="0" dirty="0" smtClean="0"/>
              <a:t> para 20.000 </a:t>
            </a:r>
            <a:r>
              <a:rPr lang="en-US" sz="2400" i="0" dirty="0" err="1" smtClean="0"/>
              <a:t>registros</a:t>
            </a:r>
            <a:r>
              <a:rPr lang="en-US" sz="2400" i="0" dirty="0" smtClean="0"/>
              <a:t>:</a:t>
            </a:r>
            <a:endParaRPr lang="en-US" sz="2400" i="0" dirty="0"/>
          </a:p>
          <a:p>
            <a:pPr lvl="1"/>
            <a:r>
              <a:rPr lang="en-US" sz="2200" i="0" dirty="0" err="1" smtClean="0"/>
              <a:t>Execução</a:t>
            </a:r>
            <a:r>
              <a:rPr lang="en-US" sz="2200" i="0" dirty="0" smtClean="0"/>
              <a:t> </a:t>
            </a:r>
            <a:r>
              <a:rPr lang="en-US" sz="2200" b="1" i="0" dirty="0" smtClean="0"/>
              <a:t>SEM </a:t>
            </a:r>
            <a:r>
              <a:rPr lang="pt-BR" sz="2200" dirty="0" err="1" smtClean="0"/>
              <a:t>AsNoTracking</a:t>
            </a:r>
            <a:r>
              <a:rPr lang="pt-BR" sz="2200" dirty="0" smtClean="0"/>
              <a:t>()</a:t>
            </a:r>
            <a:endParaRPr lang="pt-BR" sz="22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/>
              <a:t> </a:t>
            </a:r>
            <a:r>
              <a:rPr lang="pt-BR" sz="3200" i="0" dirty="0" smtClean="0">
                <a:solidFill>
                  <a:srgbClr val="FF0000"/>
                </a:solidFill>
              </a:rPr>
              <a:t>4,5 segundos</a:t>
            </a:r>
          </a:p>
          <a:p>
            <a:pPr lvl="1"/>
            <a:r>
              <a:rPr lang="en-US" sz="2200" i="0" dirty="0" err="1"/>
              <a:t>Execução</a:t>
            </a:r>
            <a:r>
              <a:rPr lang="en-US" sz="2200" i="0" dirty="0"/>
              <a:t> </a:t>
            </a:r>
            <a:r>
              <a:rPr lang="en-US" sz="2200" b="1" i="0" dirty="0" smtClean="0"/>
              <a:t>COM </a:t>
            </a:r>
            <a:r>
              <a:rPr lang="pt-BR" sz="2200" dirty="0" err="1" smtClean="0"/>
              <a:t>AsNoTracking</a:t>
            </a:r>
            <a:r>
              <a:rPr lang="pt-BR" sz="2200" dirty="0"/>
              <a:t>()</a:t>
            </a:r>
            <a:endParaRPr lang="pt-BR" sz="24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3200" i="0" dirty="0"/>
              <a:t> </a:t>
            </a:r>
            <a:r>
              <a:rPr lang="pt-BR" sz="3200" i="0" dirty="0" smtClean="0">
                <a:solidFill>
                  <a:srgbClr val="00B050"/>
                </a:solidFill>
              </a:rPr>
              <a:t>0,70 </a:t>
            </a:r>
            <a:r>
              <a:rPr lang="pt-BR" sz="3200" i="0" dirty="0">
                <a:solidFill>
                  <a:srgbClr val="00B050"/>
                </a:solidFill>
              </a:rPr>
              <a:t>segundos</a:t>
            </a:r>
            <a:endParaRPr lang="pt-BR" sz="2000" i="0" dirty="0">
              <a:solidFill>
                <a:srgbClr val="00B050"/>
              </a:solidFill>
            </a:endParaRPr>
          </a:p>
          <a:p>
            <a:pPr lvl="2">
              <a:buFont typeface="Wingdings" panose="05000000000000000000" pitchFamily="2" charset="2"/>
              <a:buChar char="ü"/>
            </a:pPr>
            <a:endParaRPr lang="pt-BR" sz="3200" i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13231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r>
              <a:rPr lang="pt-BR" dirty="0"/>
              <a:t>. Objetos desnecessários no </a:t>
            </a:r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11560" y="1412776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83568" y="1340768"/>
            <a:ext cx="7992888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 descr="http://www.pelucy.com.br/image/cache/data/produtos/china/pinguim_madagascar2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3151956" cy="31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8"/>
          <p:cNvSpPr txBox="1">
            <a:spLocks/>
          </p:cNvSpPr>
          <p:nvPr/>
        </p:nvSpPr>
        <p:spPr>
          <a:xfrm>
            <a:off x="4283968" y="2871784"/>
            <a:ext cx="3708412" cy="16741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800" i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1600" i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pt-BR" sz="3200" b="1" i="0" kern="0" dirty="0" smtClean="0">
                <a:solidFill>
                  <a:schemeClr val="bg2">
                    <a:lumMod val="50000"/>
                  </a:schemeClr>
                </a:solidFill>
              </a:rPr>
              <a:t>Vamos ver um exemplo na prática.</a:t>
            </a: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r">
              <a:buFont typeface="Arial" pitchFamily="34" charset="0"/>
              <a:buNone/>
            </a:pPr>
            <a:endParaRPr lang="pt-BR" sz="3200" b="1" i="0" kern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33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Mapeamento desnecessário</a:t>
            </a:r>
            <a:endParaRPr lang="pt-BR" dirty="0"/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7570124" cy="5472608"/>
          </a:xfrm>
          <a:prstGeom prst="rect">
            <a:avLst/>
          </a:prstGeom>
        </p:spPr>
      </p:pic>
      <p:pic>
        <p:nvPicPr>
          <p:cNvPr id="6146" name="Picture 2" descr="5 fille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31" y="1117359"/>
            <a:ext cx="1032049" cy="10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02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Mapeamento desnecessário</a:t>
            </a:r>
          </a:p>
        </p:txBody>
      </p:sp>
      <p:sp>
        <p:nvSpPr>
          <p:cNvPr id="6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268760"/>
            <a:ext cx="8280920" cy="50405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i="0" dirty="0" smtClean="0"/>
              <a:t>Contexto do problema:</a:t>
            </a:r>
          </a:p>
          <a:p>
            <a:r>
              <a:rPr lang="en-US" sz="2400" i="0" dirty="0" err="1" smtClean="0"/>
              <a:t>Mapear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tabelas</a:t>
            </a:r>
            <a:r>
              <a:rPr lang="en-US" sz="2400" i="0" dirty="0" smtClean="0"/>
              <a:t> full, </a:t>
            </a:r>
            <a:r>
              <a:rPr lang="en-US" sz="2400" i="0" dirty="0" err="1" smtClean="0"/>
              <a:t>sendo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o </a:t>
            </a:r>
            <a:r>
              <a:rPr lang="en-US" sz="2400" i="0" dirty="0" err="1" smtClean="0"/>
              <a:t>sistema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necessita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somente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alguns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campos</a:t>
            </a:r>
            <a:r>
              <a:rPr lang="en-US" sz="2400" i="0" dirty="0" smtClean="0"/>
              <a:t>.</a:t>
            </a:r>
          </a:p>
          <a:p>
            <a:r>
              <a:rPr lang="en-US" sz="2400" i="0" dirty="0" err="1" smtClean="0"/>
              <a:t>Tabelas</a:t>
            </a:r>
            <a:r>
              <a:rPr lang="en-US" sz="2400" i="0" dirty="0" smtClean="0"/>
              <a:t> com </a:t>
            </a:r>
            <a:r>
              <a:rPr lang="en-US" sz="2400" i="0" dirty="0" err="1" smtClean="0"/>
              <a:t>grande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número</a:t>
            </a:r>
            <a:r>
              <a:rPr lang="en-US" sz="2400" i="0" dirty="0" smtClean="0"/>
              <a:t> de </a:t>
            </a:r>
            <a:r>
              <a:rPr lang="en-US" sz="2400" i="0" dirty="0" err="1" smtClean="0"/>
              <a:t>colunas</a:t>
            </a:r>
            <a:r>
              <a:rPr lang="en-US" sz="2400" i="0" dirty="0" smtClean="0"/>
              <a:t>.</a:t>
            </a:r>
            <a:endParaRPr lang="en-US" sz="2400" i="0" dirty="0"/>
          </a:p>
          <a:p>
            <a:r>
              <a:rPr lang="en-US" sz="2400" i="0" dirty="0" err="1" smtClean="0"/>
              <a:t>Tabelas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utilizadas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por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mais</a:t>
            </a:r>
            <a:r>
              <a:rPr lang="en-US" sz="2400" i="0" dirty="0" smtClean="0"/>
              <a:t> de um software.</a:t>
            </a:r>
          </a:p>
          <a:p>
            <a:endParaRPr lang="en-US" sz="2400" i="0" dirty="0"/>
          </a:p>
          <a:p>
            <a:pPr marL="0" indent="0">
              <a:buNone/>
            </a:pPr>
            <a:r>
              <a:rPr lang="pt-BR" sz="2400" b="1" i="0" dirty="0" smtClean="0"/>
              <a:t>O que fazer para evitar?</a:t>
            </a:r>
            <a:endParaRPr lang="en-US" sz="2400" i="0" dirty="0" smtClean="0"/>
          </a:p>
          <a:p>
            <a:r>
              <a:rPr lang="en-US" sz="2400" i="0" dirty="0" err="1" smtClean="0"/>
              <a:t>Devemos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mapear</a:t>
            </a:r>
            <a:r>
              <a:rPr lang="en-US" sz="2400" i="0" dirty="0" smtClean="0"/>
              <a:t> no ORM </a:t>
            </a:r>
            <a:r>
              <a:rPr lang="en-US" sz="2400" i="0" dirty="0" err="1" smtClean="0"/>
              <a:t>somente</a:t>
            </a:r>
            <a:r>
              <a:rPr lang="en-US" sz="2400" i="0" dirty="0" smtClean="0"/>
              <a:t> as </a:t>
            </a:r>
            <a:r>
              <a:rPr lang="en-US" sz="2400" i="0" dirty="0" err="1" smtClean="0"/>
              <a:t>colunas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fazem</a:t>
            </a:r>
            <a:r>
              <a:rPr lang="en-US" sz="2400" i="0" dirty="0" smtClean="0"/>
              <a:t> parte do </a:t>
            </a:r>
            <a:r>
              <a:rPr lang="en-US" sz="2400" i="0" dirty="0" err="1" smtClean="0"/>
              <a:t>contexto</a:t>
            </a:r>
            <a:r>
              <a:rPr lang="en-US" sz="2400" i="0" dirty="0" smtClean="0"/>
              <a:t> do software </a:t>
            </a:r>
            <a:r>
              <a:rPr lang="en-US" sz="2400" i="0" dirty="0" err="1" smtClean="0"/>
              <a:t>que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estamos</a:t>
            </a:r>
            <a:r>
              <a:rPr lang="en-US" sz="2400" i="0" dirty="0" smtClean="0"/>
              <a:t> </a:t>
            </a:r>
            <a:r>
              <a:rPr lang="en-US" sz="2400" i="0" dirty="0" err="1" smtClean="0"/>
              <a:t>atuando</a:t>
            </a:r>
            <a:r>
              <a:rPr lang="en-US" sz="2400" i="0" dirty="0" smtClean="0"/>
              <a:t>.</a:t>
            </a:r>
            <a:endParaRPr lang="en-US" sz="3200" i="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sz="2400" i="0" dirty="0" smtClean="0"/>
          </a:p>
        </p:txBody>
      </p:sp>
    </p:spTree>
    <p:extLst>
      <p:ext uri="{BB962C8B-B14F-4D97-AF65-F5344CB8AC3E}">
        <p14:creationId xmlns:p14="http://schemas.microsoft.com/office/powerpoint/2010/main" val="4102025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3508" y="188640"/>
            <a:ext cx="8640960" cy="648072"/>
          </a:xfrm>
        </p:spPr>
        <p:txBody>
          <a:bodyPr/>
          <a:lstStyle/>
          <a:p>
            <a:r>
              <a:rPr lang="pt-BR" dirty="0" smtClean="0"/>
              <a:t> Evitando problemas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23528" y="1340768"/>
            <a:ext cx="8280920" cy="3312368"/>
          </a:xfrm>
        </p:spPr>
        <p:txBody>
          <a:bodyPr/>
          <a:lstStyle/>
          <a:p>
            <a:r>
              <a:rPr lang="pt-BR" sz="2400" i="0" dirty="0" smtClean="0"/>
              <a:t>Utilize extensões </a:t>
            </a:r>
            <a:r>
              <a:rPr lang="pt-BR" sz="2400" i="0" dirty="0"/>
              <a:t>como </a:t>
            </a:r>
            <a:r>
              <a:rPr lang="pt-BR" sz="2400" dirty="0" err="1" smtClean="0"/>
              <a:t>EntityFramework.BulkInsert</a:t>
            </a:r>
            <a:r>
              <a:rPr lang="pt-BR" sz="2400" dirty="0" smtClean="0"/>
              <a:t> </a:t>
            </a:r>
            <a:r>
              <a:rPr lang="pt-BR" sz="2400" i="0" dirty="0" smtClean="0"/>
              <a:t>e</a:t>
            </a:r>
            <a:r>
              <a:rPr lang="pt-BR" sz="2400" dirty="0" smtClean="0"/>
              <a:t> </a:t>
            </a:r>
            <a:r>
              <a:rPr lang="pt-BR" sz="2400" dirty="0" err="1" smtClean="0"/>
              <a:t>EntityFramework.Extended</a:t>
            </a:r>
            <a:r>
              <a:rPr lang="pt-BR" sz="2400" dirty="0" smtClean="0"/>
              <a:t> </a:t>
            </a:r>
            <a:r>
              <a:rPr lang="pt-BR" sz="2400" i="0" dirty="0" smtClean="0"/>
              <a:t>para fazer operações em batch de </a:t>
            </a:r>
            <a:r>
              <a:rPr lang="pt-BR" sz="2400" i="0" dirty="0" err="1" smtClean="0"/>
              <a:t>insert</a:t>
            </a:r>
            <a:r>
              <a:rPr lang="pt-BR" sz="2400" i="0" dirty="0" smtClean="0"/>
              <a:t>, </a:t>
            </a:r>
            <a:r>
              <a:rPr lang="pt-BR" sz="2400" i="0" dirty="0" err="1" smtClean="0"/>
              <a:t>update</a:t>
            </a:r>
            <a:r>
              <a:rPr lang="pt-BR" sz="2400" i="0" dirty="0" smtClean="0"/>
              <a:t> e delete</a:t>
            </a:r>
            <a:r>
              <a:rPr lang="pt-BR" sz="2400" dirty="0" smtClean="0"/>
              <a:t>.</a:t>
            </a:r>
          </a:p>
          <a:p>
            <a:r>
              <a:rPr lang="pt-BR" sz="2400" i="0" dirty="0" smtClean="0"/>
              <a:t>Usar monitoramento de banco de dados durante o desenvolvimento é essencial. (SQL Profiler/</a:t>
            </a:r>
            <a:r>
              <a:rPr lang="pt-BR" sz="2400" i="0" dirty="0" err="1" smtClean="0"/>
              <a:t>Glimpse</a:t>
            </a:r>
            <a:r>
              <a:rPr lang="pt-BR" sz="2400" i="0" dirty="0" smtClean="0"/>
              <a:t>, </a:t>
            </a:r>
            <a:r>
              <a:rPr lang="pt-BR" sz="2400" i="0" dirty="0" err="1" smtClean="0"/>
              <a:t>etc</a:t>
            </a:r>
            <a:r>
              <a:rPr lang="pt-BR" sz="2400" i="0" dirty="0" smtClean="0"/>
              <a:t>)</a:t>
            </a:r>
          </a:p>
          <a:p>
            <a:r>
              <a:rPr lang="pt-BR" sz="2400" i="0" dirty="0"/>
              <a:t>O uso do ORM se faz necessário para o contexto</a:t>
            </a:r>
            <a:r>
              <a:rPr lang="pt-BR" sz="2400" i="0" dirty="0" smtClean="0"/>
              <a:t>?</a:t>
            </a:r>
          </a:p>
          <a:p>
            <a:r>
              <a:rPr lang="pt-BR" sz="2400" i="0" dirty="0" smtClean="0"/>
              <a:t>Quanto mais código digitado na aplicação menor é o SQL gerado.</a:t>
            </a:r>
          </a:p>
          <a:p>
            <a:r>
              <a:rPr lang="pt-BR" sz="2400" i="0" dirty="0" smtClean="0"/>
              <a:t>Em muitos cenários temos um DBA do lado cliente ...</a:t>
            </a:r>
          </a:p>
          <a:p>
            <a:endParaRPr lang="pt-BR" sz="2200" i="0" dirty="0" smtClean="0"/>
          </a:p>
          <a:p>
            <a:pPr marL="0" indent="0">
              <a:buNone/>
            </a:pPr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530973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Perguntas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2123728" y="4365104"/>
            <a:ext cx="2664296" cy="936104"/>
          </a:xfrm>
        </p:spPr>
        <p:txBody>
          <a:bodyPr/>
          <a:lstStyle/>
          <a:p>
            <a:pPr algn="ctr">
              <a:spcAft>
                <a:spcPts val="0"/>
              </a:spcAft>
            </a:pPr>
            <a:r>
              <a:rPr lang="pt-BR" b="0" i="0" dirty="0" smtClean="0"/>
              <a:t>Fabrício Rissetto</a:t>
            </a:r>
            <a:endParaRPr lang="pt-BR" b="0" i="0" dirty="0" smtClean="0"/>
          </a:p>
          <a:p>
            <a:pPr>
              <a:spcAft>
                <a:spcPts val="0"/>
              </a:spcAft>
            </a:pPr>
            <a:r>
              <a:rPr lang="pt-BR" b="0" i="0" dirty="0" smtClean="0"/>
              <a:t>fabriciosilva@cwi.com.br</a:t>
            </a:r>
            <a:endParaRPr lang="pt-BR" b="0" i="0" dirty="0"/>
          </a:p>
        </p:txBody>
      </p:sp>
      <p:sp>
        <p:nvSpPr>
          <p:cNvPr id="4" name="Título 4"/>
          <p:cNvSpPr txBox="1">
            <a:spLocks/>
          </p:cNvSpPr>
          <p:nvPr/>
        </p:nvSpPr>
        <p:spPr>
          <a:xfrm>
            <a:off x="6372200" y="2412702"/>
            <a:ext cx="2664296" cy="87228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 lang="pt-BR" sz="3200" b="1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err="1" smtClean="0"/>
              <a:t>Discussão</a:t>
            </a:r>
            <a:endParaRPr lang="en-US" dirty="0"/>
          </a:p>
        </p:txBody>
      </p:sp>
      <p:sp>
        <p:nvSpPr>
          <p:cNvPr id="7" name="Subtítulo 5"/>
          <p:cNvSpPr txBox="1">
            <a:spLocks/>
          </p:cNvSpPr>
          <p:nvPr/>
        </p:nvSpPr>
        <p:spPr>
          <a:xfrm>
            <a:off x="6446358" y="3284984"/>
            <a:ext cx="2664296" cy="232945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600"/>
              </a:spcBef>
              <a:spcAft>
                <a:spcPts val="600"/>
              </a:spcAft>
              <a:buNone/>
              <a:defRPr sz="1800" b="1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DDD + EF</a:t>
            </a:r>
          </a:p>
          <a:p>
            <a:r>
              <a:rPr lang="en-US" kern="0" dirty="0" err="1" smtClean="0"/>
              <a:t>Evolução</a:t>
            </a:r>
            <a:r>
              <a:rPr lang="en-US" kern="0" dirty="0" smtClean="0"/>
              <a:t> do banco de dados com EF Migrations </a:t>
            </a:r>
          </a:p>
          <a:p>
            <a:r>
              <a:rPr lang="en-US" kern="0" dirty="0" smtClean="0"/>
              <a:t>Micro ORMs</a:t>
            </a:r>
            <a:endParaRPr lang="pt-BR" kern="0" dirty="0" smtClean="0"/>
          </a:p>
        </p:txBody>
      </p:sp>
    </p:spTree>
    <p:extLst>
      <p:ext uri="{BB962C8B-B14F-4D97-AF65-F5344CB8AC3E}">
        <p14:creationId xmlns:p14="http://schemas.microsoft.com/office/powerpoint/2010/main" val="1854043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Conceito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340768"/>
            <a:ext cx="8818050" cy="4392488"/>
          </a:xfrm>
        </p:spPr>
        <p:txBody>
          <a:bodyPr/>
          <a:lstStyle/>
          <a:p>
            <a:r>
              <a:rPr lang="pt-BR" sz="2400" i="0" dirty="0" err="1" smtClean="0"/>
              <a:t>ORM’s</a:t>
            </a:r>
            <a:r>
              <a:rPr lang="pt-BR" sz="2400" i="0" dirty="0" smtClean="0"/>
              <a:t> são Frameworks de mapeamento Objeto x Relacional.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EntityFramework</a:t>
            </a:r>
            <a:endParaRPr lang="pt-BR" sz="22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Hibernate</a:t>
            </a:r>
            <a:r>
              <a:rPr lang="pt-BR" sz="2200" i="0" dirty="0" smtClean="0"/>
              <a:t> e </a:t>
            </a:r>
            <a:r>
              <a:rPr lang="pt-BR" sz="2200" i="0" dirty="0" err="1" smtClean="0"/>
              <a:t>NHibernate</a:t>
            </a:r>
            <a:endParaRPr lang="pt-BR" sz="2200" i="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Castle</a:t>
            </a:r>
            <a:r>
              <a:rPr lang="pt-BR" sz="2200" i="0" dirty="0" smtClean="0"/>
              <a:t> </a:t>
            </a:r>
            <a:r>
              <a:rPr lang="pt-BR" sz="2200" i="0" dirty="0" err="1" smtClean="0"/>
              <a:t>ActiveRecords</a:t>
            </a:r>
            <a:r>
              <a:rPr lang="pt-BR" sz="2200" i="0" dirty="0" smtClean="0"/>
              <a:t> e outros ...</a:t>
            </a:r>
          </a:p>
          <a:p>
            <a:r>
              <a:rPr lang="pt-BR" sz="2400" i="0" dirty="0" smtClean="0"/>
              <a:t>Promovem abstração de acesso a dados em conjunto com outros frameworks de consulta.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t-BR" sz="2200" i="0" dirty="0" err="1" smtClean="0"/>
              <a:t>System.LINQ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5724128" y="5157192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exemplo</a:t>
            </a:r>
            <a:r>
              <a:rPr lang="en-US" sz="1600" dirty="0" smtClean="0"/>
              <a:t> </a:t>
            </a:r>
            <a:r>
              <a:rPr lang="en-US" sz="1600" dirty="0" err="1" smtClean="0">
                <a:hlinkClick r:id="rId2"/>
              </a:rPr>
              <a:t>IQueryProvider</a:t>
            </a:r>
            <a:r>
              <a:rPr lang="en-US" sz="1600" dirty="0" smtClean="0"/>
              <a:t>)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Benefícios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628800"/>
            <a:ext cx="8818050" cy="4320480"/>
          </a:xfrm>
        </p:spPr>
        <p:txBody>
          <a:bodyPr/>
          <a:lstStyle/>
          <a:p>
            <a:r>
              <a:rPr lang="pt-BR" sz="2200" i="0" dirty="0" smtClean="0"/>
              <a:t>Agilidade no desenvolvimento.</a:t>
            </a:r>
          </a:p>
          <a:p>
            <a:r>
              <a:rPr lang="pt-BR" sz="2200" i="0" dirty="0" smtClean="0"/>
              <a:t>Abstração da base de dados para a aplicação.</a:t>
            </a:r>
          </a:p>
          <a:p>
            <a:r>
              <a:rPr lang="pt-BR" sz="2200" i="0" dirty="0" smtClean="0"/>
              <a:t>Diminui drasticamente (em alguns casos completamente) a escrita de instruções SQL.</a:t>
            </a:r>
          </a:p>
          <a:p>
            <a:r>
              <a:rPr lang="pt-BR" sz="2200" i="0" dirty="0" smtClean="0"/>
              <a:t>Evita erros de digitação e sintaxe em SQL </a:t>
            </a:r>
            <a:r>
              <a:rPr lang="pt-BR" sz="2200" i="0" dirty="0" err="1" smtClean="0"/>
              <a:t>strings</a:t>
            </a:r>
            <a:r>
              <a:rPr lang="pt-BR" sz="2200" i="0" dirty="0" smtClean="0"/>
              <a:t>.</a:t>
            </a:r>
          </a:p>
          <a:p>
            <a:r>
              <a:rPr lang="pt-BR" sz="2200" i="0" dirty="0" smtClean="0"/>
              <a:t>Alterações na base de dados com menos impacto para aplicação, uma vez que o mapeamento é feito em um único ponto.</a:t>
            </a:r>
          </a:p>
          <a:p>
            <a:endParaRPr lang="pt-BR" sz="2200" i="0" dirty="0" smtClean="0"/>
          </a:p>
          <a:p>
            <a:endParaRPr lang="pt-BR" sz="24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31671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62165" y="0"/>
            <a:ext cx="8640960" cy="836712"/>
          </a:xfrm>
        </p:spPr>
        <p:txBody>
          <a:bodyPr/>
          <a:lstStyle/>
          <a:p>
            <a:r>
              <a:rPr lang="pt-BR" dirty="0" smtClean="0"/>
              <a:t>Malefícios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362165" y="1628800"/>
            <a:ext cx="8818050" cy="4320480"/>
          </a:xfrm>
        </p:spPr>
        <p:txBody>
          <a:bodyPr/>
          <a:lstStyle/>
          <a:p>
            <a:r>
              <a:rPr lang="pt-BR" sz="2200" i="0" dirty="0" smtClean="0"/>
              <a:t>Facilidade no uso é o calcanhar de Aquiles.</a:t>
            </a:r>
          </a:p>
          <a:p>
            <a:pPr lvl="1"/>
            <a:r>
              <a:rPr lang="en-US" sz="2000" i="0" dirty="0" err="1" smtClean="0"/>
              <a:t>Trabalho</a:t>
            </a:r>
            <a:r>
              <a:rPr lang="en-US" sz="2000" i="0" dirty="0" smtClean="0"/>
              <a:t> com “</a:t>
            </a:r>
            <a:r>
              <a:rPr lang="en-US" sz="2000" i="0" dirty="0" err="1" smtClean="0"/>
              <a:t>listas</a:t>
            </a:r>
            <a:r>
              <a:rPr lang="en-US" sz="2000" i="0" dirty="0" smtClean="0"/>
              <a:t> de </a:t>
            </a:r>
            <a:r>
              <a:rPr lang="en-US" sz="2000" i="0" dirty="0" err="1" smtClean="0"/>
              <a:t>objetos</a:t>
            </a:r>
            <a:r>
              <a:rPr lang="en-US" sz="2000" i="0" dirty="0" smtClean="0"/>
              <a:t>” leva </a:t>
            </a:r>
            <a:r>
              <a:rPr lang="en-US" sz="2000" i="0" dirty="0" err="1" smtClean="0"/>
              <a:t>desenvolvedores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inexperientes</a:t>
            </a:r>
            <a:r>
              <a:rPr lang="en-US" sz="2000" i="0" dirty="0" smtClean="0"/>
              <a:t> a </a:t>
            </a:r>
            <a:r>
              <a:rPr lang="en-US" sz="2000" i="0" dirty="0" err="1" smtClean="0"/>
              <a:t>esquecer</a:t>
            </a:r>
            <a:r>
              <a:rPr lang="en-US" sz="2000" i="0" dirty="0" smtClean="0"/>
              <a:t> que </a:t>
            </a:r>
            <a:r>
              <a:rPr lang="en-US" sz="2000" i="0" dirty="0" err="1" smtClean="0"/>
              <a:t>por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trás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são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executadas</a:t>
            </a:r>
            <a:r>
              <a:rPr lang="en-US" sz="2000" i="0" dirty="0" smtClean="0"/>
              <a:t> </a:t>
            </a:r>
            <a:r>
              <a:rPr lang="en-US" sz="2000" i="0" dirty="0" err="1" smtClean="0"/>
              <a:t>instruções</a:t>
            </a:r>
            <a:r>
              <a:rPr lang="en-US" sz="2000" i="0" dirty="0" smtClean="0"/>
              <a:t> SQL </a:t>
            </a:r>
            <a:endParaRPr lang="pt-BR" sz="2000" i="0" dirty="0" smtClean="0"/>
          </a:p>
          <a:p>
            <a:r>
              <a:rPr lang="pt-BR" sz="2200" i="0" dirty="0" smtClean="0"/>
              <a:t>Normalmente leva as entidades a serem classes puramente POCO, o que pode ser um problema em projetos orientados a domínio.</a:t>
            </a:r>
            <a:endParaRPr lang="pt-BR" sz="2200" i="0" dirty="0" smtClean="0"/>
          </a:p>
          <a:p>
            <a:endParaRPr lang="pt-BR" sz="2200" i="0" dirty="0" smtClean="0"/>
          </a:p>
          <a:p>
            <a:endParaRPr lang="pt-BR" sz="24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2124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48072"/>
          </a:xfrm>
        </p:spPr>
        <p:txBody>
          <a:bodyPr/>
          <a:lstStyle/>
          <a:p>
            <a:r>
              <a:rPr lang="pt-BR" sz="3200" dirty="0" smtClean="0"/>
              <a:t>ORM</a:t>
            </a:r>
            <a:endParaRPr lang="pt-BR" sz="3200" dirty="0"/>
          </a:p>
        </p:txBody>
      </p:sp>
      <p:pic>
        <p:nvPicPr>
          <p:cNvPr id="1026" name="Picture 2" descr="http://blog.crushpath.com/wp-content/uploads/2014/03/orange-5-hi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118062" cy="354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967148" y="2761061"/>
            <a:ext cx="43492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M</a:t>
            </a:r>
            <a:r>
              <a:rPr lang="pt-BR" sz="4000" dirty="0" smtClean="0"/>
              <a:t>ás </a:t>
            </a:r>
            <a:r>
              <a:rPr lang="pt-BR" sz="4000" dirty="0"/>
              <a:t>práticas com </a:t>
            </a:r>
            <a:endParaRPr lang="pt-BR" sz="4000" dirty="0" smtClean="0"/>
          </a:p>
          <a:p>
            <a:r>
              <a:rPr lang="pt-BR" sz="4000" dirty="0" err="1" smtClean="0"/>
              <a:t>Entity</a:t>
            </a:r>
            <a:r>
              <a:rPr lang="pt-BR" sz="4000" dirty="0" smtClean="0"/>
              <a:t> </a:t>
            </a:r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621536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48072"/>
          </a:xfrm>
        </p:spPr>
        <p:txBody>
          <a:bodyPr/>
          <a:lstStyle/>
          <a:p>
            <a:r>
              <a:rPr lang="pt-BR" sz="3200" dirty="0" smtClean="0"/>
              <a:t>ORM – Modelo de dados dos exemplos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56792"/>
            <a:ext cx="6753225" cy="43529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531992" y="530120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10.000.000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781883" y="198884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500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6852593" y="1988840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250.000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523378" y="198884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500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2255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WI - Modelo de Apresentação - 2014 - Office 2013.pptx" id="{DB9BCBAC-7AA4-4E5E-BA7D-D56DDD00C02D}" vid="{14C24B2A-EAE3-4B05-B437-64A5B9454A2F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CWI - Modelo de Apresentação - 2014</Template>
  <TotalTime>10764</TotalTime>
  <Words>1311</Words>
  <Application>Microsoft Office PowerPoint</Application>
  <PresentationFormat>Apresentação na tela (4:3)</PresentationFormat>
  <Paragraphs>213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Wingdings</vt:lpstr>
      <vt:lpstr>Design padrão</vt:lpstr>
      <vt:lpstr>ORM: O que estamos fazendo errado?</vt:lpstr>
      <vt:lpstr>Em pauta ...</vt:lpstr>
      <vt:lpstr>Código Fonte + Base de Dados + PPT</vt:lpstr>
      <vt:lpstr>Caso real - CREDZ</vt:lpstr>
      <vt:lpstr>Conceito</vt:lpstr>
      <vt:lpstr>Benefícios</vt:lpstr>
      <vt:lpstr>Malefícios</vt:lpstr>
      <vt:lpstr>ORM</vt:lpstr>
      <vt:lpstr>ORM – Modelo de dados dos exemplos</vt:lpstr>
      <vt:lpstr> N+1</vt:lpstr>
      <vt:lpstr> 1. N+1</vt:lpstr>
      <vt:lpstr> 1. N+1</vt:lpstr>
      <vt:lpstr> 1. N+1 – EF</vt:lpstr>
      <vt:lpstr>1. N+1 - NHibernate</vt:lpstr>
      <vt:lpstr>1. N+1</vt:lpstr>
      <vt:lpstr> 1. N+1</vt:lpstr>
      <vt:lpstr>Não utilizar projeção</vt:lpstr>
      <vt:lpstr>2. Não utilizar projeção</vt:lpstr>
      <vt:lpstr>2. Não utilizar projeção - EF</vt:lpstr>
      <vt:lpstr>2. Não utilizar projeção - NHibernate</vt:lpstr>
      <vt:lpstr>2. Não utilizar projeção - EF</vt:lpstr>
      <vt:lpstr>2. Não utilizar projeção - NHibernate</vt:lpstr>
      <vt:lpstr>2. Não utilizar projeção</vt:lpstr>
      <vt:lpstr>2. Não utilizar projeção</vt:lpstr>
      <vt:lpstr>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Utilizando recursos desnecessários</vt:lpstr>
      <vt:lpstr>3. FlushMode - NHibernate</vt:lpstr>
      <vt:lpstr>3. FlushMode - NHibernate</vt:lpstr>
      <vt:lpstr>3. Utilizando recursos desnecessários</vt:lpstr>
      <vt:lpstr>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4. Objetos desnecessários no contexto</vt:lpstr>
      <vt:lpstr>Mapeamento desnecessário</vt:lpstr>
      <vt:lpstr>5. Mapeamento desnecessário</vt:lpstr>
      <vt:lpstr> Evitando problemas</vt:lpstr>
      <vt:lpstr>Perguntas?</vt:lpstr>
    </vt:vector>
  </TitlesOfParts>
  <Manager>Qualidade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Márcia Daniela Scheid</dc:creator>
  <cp:lastModifiedBy>Fabricio Elias Rissetto da Silva</cp:lastModifiedBy>
  <cp:revision>241</cp:revision>
  <dcterms:created xsi:type="dcterms:W3CDTF">2014-06-04T21:08:51Z</dcterms:created>
  <dcterms:modified xsi:type="dcterms:W3CDTF">2017-01-10T12:11:13Z</dcterms:modified>
</cp:coreProperties>
</file>